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98" r:id="rId2"/>
    <p:sldId id="395" r:id="rId3"/>
    <p:sldId id="397" r:id="rId4"/>
    <p:sldId id="398" r:id="rId5"/>
    <p:sldId id="403" r:id="rId6"/>
    <p:sldId id="406" r:id="rId7"/>
    <p:sldId id="405" r:id="rId8"/>
    <p:sldId id="400" r:id="rId9"/>
    <p:sldId id="401" r:id="rId10"/>
    <p:sldId id="389" r:id="rId11"/>
    <p:sldId id="392" r:id="rId12"/>
    <p:sldId id="346" r:id="rId13"/>
    <p:sldId id="408" r:id="rId14"/>
    <p:sldId id="409" r:id="rId15"/>
    <p:sldId id="410" r:id="rId16"/>
    <p:sldId id="407" r:id="rId17"/>
    <p:sldId id="393" r:id="rId18"/>
    <p:sldId id="394" r:id="rId19"/>
    <p:sldId id="349" r:id="rId20"/>
    <p:sldId id="364" r:id="rId21"/>
    <p:sldId id="411" r:id="rId22"/>
    <p:sldId id="412" r:id="rId23"/>
    <p:sldId id="365" r:id="rId24"/>
    <p:sldId id="413" r:id="rId25"/>
    <p:sldId id="366" r:id="rId26"/>
    <p:sldId id="367" r:id="rId27"/>
    <p:sldId id="390" r:id="rId28"/>
    <p:sldId id="391" r:id="rId29"/>
    <p:sldId id="368" r:id="rId30"/>
    <p:sldId id="369" r:id="rId31"/>
    <p:sldId id="370" r:id="rId32"/>
    <p:sldId id="371" r:id="rId33"/>
    <p:sldId id="372" r:id="rId34"/>
    <p:sldId id="373" r:id="rId35"/>
    <p:sldId id="374" r:id="rId36"/>
    <p:sldId id="375" r:id="rId37"/>
    <p:sldId id="376" r:id="rId38"/>
    <p:sldId id="377" r:id="rId39"/>
    <p:sldId id="378" r:id="rId40"/>
    <p:sldId id="379" r:id="rId41"/>
    <p:sldId id="381" r:id="rId42"/>
    <p:sldId id="382" r:id="rId43"/>
    <p:sldId id="383" r:id="rId44"/>
    <p:sldId id="384" r:id="rId45"/>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206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80059" autoAdjust="0"/>
  </p:normalViewPr>
  <p:slideViewPr>
    <p:cSldViewPr snapToGrid="0">
      <p:cViewPr varScale="1">
        <p:scale>
          <a:sx n="116" d="100"/>
          <a:sy n="116" d="100"/>
        </p:scale>
        <p:origin x="52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81BFAB8-7738-44CC-8003-22C4C8BA9650}" type="datetimeFigureOut">
              <a:rPr lang="en-GB" smtClean="0"/>
              <a:t>13/09/2016</a:t>
            </a:fld>
            <a:endParaRPr lang="en-GB"/>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D38A83BB-8F86-4083-BDDA-3F85EF8FDCE4}" type="slidenum">
              <a:rPr lang="en-GB" smtClean="0"/>
              <a:t>‹#›</a:t>
            </a:fld>
            <a:endParaRPr lang="en-GB"/>
          </a:p>
        </p:txBody>
      </p:sp>
    </p:spTree>
    <p:extLst>
      <p:ext uri="{BB962C8B-B14F-4D97-AF65-F5344CB8AC3E}">
        <p14:creationId xmlns:p14="http://schemas.microsoft.com/office/powerpoint/2010/main" val="1400973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t>
            </a:r>
            <a:r>
              <a:rPr lang="en-US" baseline="0" dirty="0" smtClean="0"/>
              <a:t> haven’t done it.</a:t>
            </a:r>
            <a:endParaRPr lang="en-US" dirty="0"/>
          </a:p>
        </p:txBody>
      </p:sp>
      <p:sp>
        <p:nvSpPr>
          <p:cNvPr id="4" name="Slide Number Placeholder 3"/>
          <p:cNvSpPr>
            <a:spLocks noGrp="1"/>
          </p:cNvSpPr>
          <p:nvPr>
            <p:ph type="sldNum" sz="quarter" idx="10"/>
          </p:nvPr>
        </p:nvSpPr>
        <p:spPr/>
        <p:txBody>
          <a:bodyPr/>
          <a:lstStyle/>
          <a:p>
            <a:fld id="{A38E19A6-7006-804D-93B4-2070ACA5E7BF}" type="slidenum">
              <a:rPr lang="en-US" smtClean="0"/>
              <a:t>37</a:t>
            </a:fld>
            <a:endParaRPr lang="en-US"/>
          </a:p>
        </p:txBody>
      </p:sp>
    </p:spTree>
    <p:extLst>
      <p:ext uri="{BB962C8B-B14F-4D97-AF65-F5344CB8AC3E}">
        <p14:creationId xmlns:p14="http://schemas.microsoft.com/office/powerpoint/2010/main" val="4086949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 Different</a:t>
            </a:r>
            <a:r>
              <a:rPr lang="en-US" baseline="0" dirty="0" smtClean="0"/>
              <a:t> designs for homepage, etc.</a:t>
            </a:r>
            <a:endParaRPr lang="en-US" dirty="0"/>
          </a:p>
        </p:txBody>
      </p:sp>
      <p:sp>
        <p:nvSpPr>
          <p:cNvPr id="4" name="Slide Number Placeholder 3"/>
          <p:cNvSpPr>
            <a:spLocks noGrp="1"/>
          </p:cNvSpPr>
          <p:nvPr>
            <p:ph type="sldNum" sz="quarter" idx="10"/>
          </p:nvPr>
        </p:nvSpPr>
        <p:spPr/>
        <p:txBody>
          <a:bodyPr/>
          <a:lstStyle/>
          <a:p>
            <a:fld id="{A38E19A6-7006-804D-93B4-2070ACA5E7BF}" type="slidenum">
              <a:rPr lang="en-US" smtClean="0"/>
              <a:t>39</a:t>
            </a:fld>
            <a:endParaRPr lang="en-US"/>
          </a:p>
        </p:txBody>
      </p:sp>
    </p:spTree>
    <p:extLst>
      <p:ext uri="{BB962C8B-B14F-4D97-AF65-F5344CB8AC3E}">
        <p14:creationId xmlns:p14="http://schemas.microsoft.com/office/powerpoint/2010/main" val="1833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 we did</a:t>
            </a:r>
            <a:r>
              <a:rPr lang="en-US" baseline="0" dirty="0" smtClean="0"/>
              <a:t> it with a prototype and found out what % were going to search, to see if we moved the needle</a:t>
            </a:r>
            <a:endParaRPr lang="en-US" dirty="0"/>
          </a:p>
        </p:txBody>
      </p:sp>
      <p:sp>
        <p:nvSpPr>
          <p:cNvPr id="4" name="Slide Number Placeholder 3"/>
          <p:cNvSpPr>
            <a:spLocks noGrp="1"/>
          </p:cNvSpPr>
          <p:nvPr>
            <p:ph type="sldNum" sz="quarter" idx="10"/>
          </p:nvPr>
        </p:nvSpPr>
        <p:spPr/>
        <p:txBody>
          <a:bodyPr/>
          <a:lstStyle/>
          <a:p>
            <a:fld id="{A38E19A6-7006-804D-93B4-2070ACA5E7BF}" type="slidenum">
              <a:rPr lang="en-US" smtClean="0"/>
              <a:t>40</a:t>
            </a:fld>
            <a:endParaRPr lang="en-US"/>
          </a:p>
        </p:txBody>
      </p:sp>
    </p:spTree>
    <p:extLst>
      <p:ext uri="{BB962C8B-B14F-4D97-AF65-F5344CB8AC3E}">
        <p14:creationId xmlns:p14="http://schemas.microsoft.com/office/powerpoint/2010/main" val="156816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 Placeholder 6"/>
          <p:cNvSpPr>
            <a:spLocks noGrp="1"/>
          </p:cNvSpPr>
          <p:nvPr>
            <p:ph type="body" sz="quarter" idx="11"/>
          </p:nvPr>
        </p:nvSpPr>
        <p:spPr>
          <a:xfrm>
            <a:off x="321470" y="2057402"/>
            <a:ext cx="6726827" cy="3284621"/>
          </a:xfrm>
          <a:prstGeom prst="rect">
            <a:avLst/>
          </a:prstGeom>
        </p:spPr>
        <p:txBody>
          <a:bodyPr/>
          <a:lstStyle>
            <a:lvl1pPr marL="0" indent="0">
              <a:buNone/>
              <a:defRPr sz="5700">
                <a:solidFill>
                  <a:srgbClr val="FF0000"/>
                </a:solidFill>
                <a:latin typeface="Trebuchet MS" panose="020B0603020202020204" pitchFamily="34" charset="0"/>
              </a:defRPr>
            </a:lvl1pPr>
          </a:lstStyle>
          <a:p>
            <a:pPr lvl="0"/>
            <a:r>
              <a:rPr lang="en-US" smtClean="0"/>
              <a:t>Click to edit Master text styles</a:t>
            </a:r>
          </a:p>
          <a:p>
            <a:pPr lvl="1"/>
            <a:r>
              <a:rPr lang="en-US" smtClean="0"/>
              <a:t>Second level</a:t>
            </a:r>
          </a:p>
          <a:p>
            <a:pPr lvl="2"/>
            <a:r>
              <a:rPr lang="en-US" smtClean="0"/>
              <a:t>Third level</a:t>
            </a:r>
          </a:p>
        </p:txBody>
      </p:sp>
      <p:sp>
        <p:nvSpPr>
          <p:cNvPr id="11" name="Text Placeholder 10"/>
          <p:cNvSpPr>
            <a:spLocks noGrp="1"/>
          </p:cNvSpPr>
          <p:nvPr>
            <p:ph type="body" sz="quarter" idx="12"/>
          </p:nvPr>
        </p:nvSpPr>
        <p:spPr>
          <a:xfrm>
            <a:off x="321471" y="6149182"/>
            <a:ext cx="2057400" cy="365125"/>
          </a:xfrm>
          <a:prstGeom prst="rect">
            <a:avLst/>
          </a:prstGeom>
        </p:spPr>
        <p:txBody>
          <a:bodyPr/>
          <a:lstStyle>
            <a:lvl1pPr marL="0" indent="0">
              <a:buNone/>
              <a:defRPr sz="1800">
                <a:latin typeface="Trebuchet MS" panose="020B0603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10245894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9088" y="1767207"/>
            <a:ext cx="8393112" cy="937894"/>
          </a:xfrm>
          <a:prstGeom prst="rect">
            <a:avLst/>
          </a:prstGeom>
        </p:spPr>
        <p:txBody>
          <a:bodyPr>
            <a:normAutofit/>
          </a:bodyPr>
          <a:lstStyle>
            <a:lvl1pPr>
              <a:defRPr sz="3600">
                <a:latin typeface="Trebuchet MS" panose="020B0603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19088" y="3070229"/>
            <a:ext cx="8393112" cy="3414391"/>
          </a:xfrm>
          <a:prstGeom prst="rect">
            <a:avLst/>
          </a:prstGeom>
        </p:spPr>
        <p:txBody>
          <a:bodyPr/>
          <a:lstStyle>
            <a:lvl1pPr>
              <a:defRPr sz="2400">
                <a:latin typeface="Trebuchet MS" panose="020B0603020202020204" pitchFamily="34" charset="0"/>
              </a:defRPr>
            </a:lvl1pPr>
            <a:lvl2pPr>
              <a:defRPr sz="2000">
                <a:latin typeface="Trebuchet MS" panose="020B0603020202020204" pitchFamily="34" charset="0"/>
              </a:defRPr>
            </a:lvl2pPr>
            <a:lvl3pPr>
              <a:defRPr sz="1800">
                <a:latin typeface="Trebuchet MS" panose="020B0603020202020204" pitchFamily="34" charset="0"/>
              </a:defRPr>
            </a:lvl3pPr>
            <a:lvl4pPr>
              <a:defRPr sz="1600">
                <a:latin typeface="Trebuchet MS" panose="020B0603020202020204" pitchFamily="34" charset="0"/>
              </a:defRPr>
            </a:lvl4pPr>
            <a:lvl5pPr>
              <a:defRPr sz="1600">
                <a:latin typeface="Trebuchet MS" panose="020B0603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242879"/>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54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1" y="3070229"/>
            <a:ext cx="4174332" cy="434971"/>
          </a:xfrm>
          <a:prstGeom prst="rect">
            <a:avLst/>
          </a:prstGeom>
        </p:spPr>
        <p:txBody>
          <a:bodyPr anchor="b">
            <a:normAutofit/>
          </a:bodyPr>
          <a:lstStyle>
            <a:lvl1pPr marL="0" indent="0">
              <a:buNone/>
              <a:defRPr sz="2000" b="1">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29150" y="3070229"/>
            <a:ext cx="4083050" cy="434971"/>
          </a:xfrm>
          <a:prstGeom prst="rect">
            <a:avLst/>
          </a:prstGeom>
        </p:spPr>
        <p:txBody>
          <a:bodyPr anchor="b">
            <a:normAutofit/>
          </a:bodyPr>
          <a:lstStyle>
            <a:lvl1pPr marL="0" indent="0">
              <a:buNone/>
              <a:defRPr sz="2000" b="1">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851" y="3619501"/>
            <a:ext cx="4174332" cy="2712720"/>
          </a:xfrm>
          <a:prstGeom prst="rect">
            <a:avLst/>
          </a:prstGeom>
        </p:spPr>
        <p:txBody>
          <a:bodyPr/>
          <a:lstStyle>
            <a:lvl1pPr>
              <a:defRPr sz="2000">
                <a:latin typeface="Trebuchet MS" panose="020B0603020202020204" pitchFamily="34" charset="0"/>
              </a:defRPr>
            </a:lvl1pPr>
            <a:lvl2pPr>
              <a:defRPr sz="1800">
                <a:latin typeface="Trebuchet MS" panose="020B0603020202020204" pitchFamily="34" charset="0"/>
              </a:defRPr>
            </a:lvl2pPr>
            <a:lvl3pPr>
              <a:defRPr sz="1600">
                <a:latin typeface="Trebuchet MS" panose="020B0603020202020204" pitchFamily="34" charset="0"/>
              </a:defRPr>
            </a:lvl3pPr>
            <a:lvl4pPr>
              <a:defRPr sz="1600">
                <a:latin typeface="Trebuchet MS" panose="020B0603020202020204" pitchFamily="34" charset="0"/>
              </a:defRPr>
            </a:lvl4pPr>
            <a:lvl5pPr>
              <a:defRPr sz="1600">
                <a:latin typeface="Trebuchet MS" panose="020B0603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29150" y="3619501"/>
            <a:ext cx="4083050" cy="2712720"/>
          </a:xfrm>
          <a:prstGeom prst="rect">
            <a:avLst/>
          </a:prstGeom>
        </p:spPr>
        <p:txBody>
          <a:bodyPr/>
          <a:lstStyle>
            <a:lvl1pPr>
              <a:defRPr sz="2000">
                <a:latin typeface="Trebuchet MS" panose="020B0603020202020204" pitchFamily="34" charset="0"/>
              </a:defRPr>
            </a:lvl1pPr>
            <a:lvl2pPr>
              <a:defRPr sz="1800">
                <a:latin typeface="Trebuchet MS" panose="020B0603020202020204" pitchFamily="34" charset="0"/>
              </a:defRPr>
            </a:lvl2pPr>
            <a:lvl3pPr>
              <a:defRPr sz="1600">
                <a:latin typeface="Trebuchet MS" panose="020B0603020202020204" pitchFamily="34" charset="0"/>
              </a:defRPr>
            </a:lvl3pPr>
            <a:lvl4pPr>
              <a:defRPr sz="1600">
                <a:latin typeface="Trebuchet MS" panose="020B0603020202020204" pitchFamily="34" charset="0"/>
              </a:defRPr>
            </a:lvl4pPr>
            <a:lvl5pPr>
              <a:defRPr sz="1600">
                <a:latin typeface="Trebuchet MS" panose="020B0603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23849" y="1767207"/>
            <a:ext cx="8388351" cy="937894"/>
          </a:xfrm>
          <a:prstGeom prst="rect">
            <a:avLst/>
          </a:prstGeom>
        </p:spPr>
        <p:txBody>
          <a:bodyPr>
            <a:normAutofit/>
          </a:bodyPr>
          <a:lstStyle>
            <a:lvl1pPr>
              <a:defRPr sz="3600">
                <a:latin typeface="Trebuchet MS" panose="020B0603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579397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5488"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1"/>
          <p:cNvSpPr txBox="1">
            <a:spLocks/>
          </p:cNvSpPr>
          <p:nvPr userDrawn="1"/>
        </p:nvSpPr>
        <p:spPr>
          <a:xfrm>
            <a:off x="628650" y="365127"/>
            <a:ext cx="7886700" cy="937894"/>
          </a:xfrm>
          <a:prstGeom prst="rect">
            <a:avLst/>
          </a:prstGeom>
        </p:spPr>
        <p:txBody>
          <a:bodyPr>
            <a:normAutofit/>
          </a:bodyPr>
          <a:lstStyle>
            <a:lvl1pPr algn="l" defTabSz="914400" rtl="0" eaLnBrk="1" latinLnBrk="0" hangingPunct="1">
              <a:lnSpc>
                <a:spcPct val="90000"/>
              </a:lnSpc>
              <a:spcBef>
                <a:spcPct val="0"/>
              </a:spcBef>
              <a:buNone/>
              <a:defRPr sz="3600" kern="1200">
                <a:solidFill>
                  <a:schemeClr val="tx1"/>
                </a:solidFill>
                <a:latin typeface="Trebuchet MS" panose="020B0603020202020204" pitchFamily="34" charset="0"/>
                <a:ea typeface="+mj-ea"/>
                <a:cs typeface="+mj-cs"/>
              </a:defRPr>
            </a:lvl1pPr>
          </a:lstStyle>
          <a:p>
            <a:r>
              <a:rPr lang="en-US" smtClean="0"/>
              <a:t>Click to edit Master title style</a:t>
            </a:r>
            <a:endParaRPr lang="en-US" dirty="0"/>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28684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YSkgWYXJxJU"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fqVaOvdUGmw"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hNoS2BU6bbQ"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ChangeArrowheads="1"/>
          </p:cNvSpPr>
          <p:nvPr/>
        </p:nvSpPr>
        <p:spPr>
          <a:xfrm>
            <a:off x="82193" y="5998030"/>
            <a:ext cx="6400800" cy="1143000"/>
          </a:xfrm>
          <a:prstGeom prst="rect">
            <a:avLst/>
          </a:prstGeom>
          <a:noFill/>
        </p:spPr>
        <p:txBody>
          <a:bodyPr lIns="90488" tIns="44450" rIns="90488" bIns="4445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smtClean="0">
                <a:effectLst>
                  <a:outerShdw blurRad="38100" dist="38100" dir="2700000" algn="tl">
                    <a:srgbClr val="000000">
                      <a:alpha val="43137"/>
                    </a:srgbClr>
                  </a:outerShdw>
                </a:effectLst>
                <a:latin typeface="Berlin Sans FB" panose="020E0602020502020306" pitchFamily="34" charset="0"/>
              </a:rPr>
              <a:t>Dr.Mohammed Al-Husban </a:t>
            </a:r>
          </a:p>
          <a:p>
            <a:pPr marL="0" indent="0">
              <a:buNone/>
            </a:pPr>
            <a:r>
              <a:rPr lang="en-GB" sz="1200" dirty="0" smtClean="0">
                <a:latin typeface="Berlin Sans FB" panose="020E0602020502020306" pitchFamily="34" charset="0"/>
              </a:rPr>
              <a:t>Senior Lecturer, HCI Unit leader.</a:t>
            </a:r>
          </a:p>
        </p:txBody>
      </p:sp>
    </p:spTree>
    <p:extLst>
      <p:ext uri="{BB962C8B-B14F-4D97-AF65-F5344CB8AC3E}">
        <p14:creationId xmlns:p14="http://schemas.microsoft.com/office/powerpoint/2010/main" val="7372820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22353" y="2089219"/>
            <a:ext cx="4881604" cy="3685505"/>
          </a:xfrm>
          <a:prstGeom prst="rect">
            <a:avLst/>
          </a:prstGeom>
        </p:spPr>
      </p:pic>
      <p:sp>
        <p:nvSpPr>
          <p:cNvPr id="4" name="Rectangle 3"/>
          <p:cNvSpPr/>
          <p:nvPr/>
        </p:nvSpPr>
        <p:spPr>
          <a:xfrm>
            <a:off x="263611" y="2097457"/>
            <a:ext cx="3998785" cy="367726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383059" y="2319177"/>
            <a:ext cx="4572000" cy="2215991"/>
          </a:xfrm>
          <a:prstGeom prst="rect">
            <a:avLst/>
          </a:prstGeom>
        </p:spPr>
        <p:txBody>
          <a:bodyPr>
            <a:spAutoFit/>
          </a:bodyPr>
          <a:lstStyle/>
          <a:p>
            <a:r>
              <a:rPr lang="en-GB" dirty="0">
                <a:solidFill>
                  <a:srgbClr val="FF6600"/>
                </a:solidFill>
                <a:latin typeface="Century Gothic" panose="020B0502020202020204" pitchFamily="34" charset="0"/>
              </a:rPr>
              <a:t>If you want to achieve the best </a:t>
            </a:r>
            <a:r>
              <a:rPr lang="en-GB" dirty="0" smtClean="0">
                <a:solidFill>
                  <a:srgbClr val="FF6600"/>
                </a:solidFill>
                <a:latin typeface="Century Gothic" panose="020B0502020202020204" pitchFamily="34" charset="0"/>
              </a:rPr>
              <a:t>UCD,</a:t>
            </a:r>
          </a:p>
          <a:p>
            <a:r>
              <a:rPr lang="en-GB" dirty="0">
                <a:solidFill>
                  <a:srgbClr val="FF6600"/>
                </a:solidFill>
                <a:latin typeface="Century Gothic" panose="020B0502020202020204" pitchFamily="34" charset="0"/>
              </a:rPr>
              <a:t>c</a:t>
            </a:r>
            <a:r>
              <a:rPr lang="en-GB" dirty="0" smtClean="0">
                <a:solidFill>
                  <a:srgbClr val="FF6600"/>
                </a:solidFill>
                <a:latin typeface="Century Gothic" panose="020B0502020202020204" pitchFamily="34" charset="0"/>
              </a:rPr>
              <a:t>onduct </a:t>
            </a:r>
            <a:r>
              <a:rPr lang="en-GB" dirty="0">
                <a:solidFill>
                  <a:srgbClr val="FF6600"/>
                </a:solidFill>
                <a:latin typeface="Century Gothic" panose="020B0502020202020204" pitchFamily="34" charset="0"/>
              </a:rPr>
              <a:t>a </a:t>
            </a:r>
            <a:r>
              <a:rPr lang="en-GB" dirty="0" smtClean="0">
                <a:solidFill>
                  <a:srgbClr val="FF6600"/>
                </a:solidFill>
                <a:latin typeface="Century Gothic" panose="020B0502020202020204" pitchFamily="34" charset="0"/>
              </a:rPr>
              <a:t>proper</a:t>
            </a:r>
          </a:p>
          <a:p>
            <a:endParaRPr lang="en-GB" dirty="0">
              <a:solidFill>
                <a:srgbClr val="FF6600"/>
              </a:solidFill>
              <a:latin typeface="Century Gothic" panose="020B0502020202020204" pitchFamily="34" charset="0"/>
            </a:endParaRPr>
          </a:p>
          <a:p>
            <a:endParaRPr lang="en-GB" dirty="0" smtClean="0">
              <a:solidFill>
                <a:srgbClr val="FF6600"/>
              </a:solidFill>
              <a:latin typeface="Century Gothic" panose="020B0502020202020204" pitchFamily="34" charset="0"/>
            </a:endParaRPr>
          </a:p>
          <a:p>
            <a:r>
              <a:rPr lang="en-GB" sz="4800" dirty="0">
                <a:solidFill>
                  <a:srgbClr val="FF6600"/>
                </a:solidFill>
                <a:effectLst>
                  <a:outerShdw blurRad="38100" dist="38100" dir="2700000" algn="tl">
                    <a:srgbClr val="000000">
                      <a:alpha val="43137"/>
                    </a:srgbClr>
                  </a:outerShdw>
                </a:effectLst>
                <a:latin typeface="Century Gothic" panose="020B0502020202020204" pitchFamily="34" charset="0"/>
              </a:rPr>
              <a:t>User Research </a:t>
            </a:r>
          </a:p>
          <a:p>
            <a:r>
              <a:rPr lang="en-GB" dirty="0" smtClean="0">
                <a:solidFill>
                  <a:srgbClr val="FF6600"/>
                </a:solidFill>
                <a:latin typeface="Century Gothic" panose="020B0502020202020204" pitchFamily="34" charset="0"/>
              </a:rPr>
              <a:t> </a:t>
            </a:r>
            <a:endParaRPr lang="en-GB" dirty="0">
              <a:solidFill>
                <a:srgbClr val="FF6600"/>
              </a:solidFill>
              <a:latin typeface="Century Gothic" panose="020B0502020202020204" pitchFamily="34" charset="0"/>
            </a:endParaRPr>
          </a:p>
        </p:txBody>
      </p:sp>
    </p:spTree>
    <p:extLst>
      <p:ext uri="{BB962C8B-B14F-4D97-AF65-F5344CB8AC3E}">
        <p14:creationId xmlns:p14="http://schemas.microsoft.com/office/powerpoint/2010/main" val="222412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7218" y="1807110"/>
            <a:ext cx="8216782" cy="4822290"/>
          </a:xfrm>
          <a:prstGeom prst="rect">
            <a:avLst/>
          </a:prstGeom>
        </p:spPr>
      </p:pic>
      <p:sp>
        <p:nvSpPr>
          <p:cNvPr id="2" name="TextBox 1"/>
          <p:cNvSpPr txBox="1"/>
          <p:nvPr/>
        </p:nvSpPr>
        <p:spPr>
          <a:xfrm>
            <a:off x="3393989" y="3039761"/>
            <a:ext cx="2875006" cy="369332"/>
          </a:xfrm>
          <a:prstGeom prst="rect">
            <a:avLst/>
          </a:prstGeom>
          <a:noFill/>
        </p:spPr>
        <p:txBody>
          <a:bodyPr wrap="square" rtlCol="0">
            <a:spAutoFit/>
          </a:bodyPr>
          <a:lstStyle/>
          <a:p>
            <a:r>
              <a:rPr lang="en-GB" dirty="0" smtClean="0">
                <a:latin typeface="Aharoni" panose="02010803020104030203" pitchFamily="2" charset="-79"/>
                <a:cs typeface="Aharoni" panose="02010803020104030203" pitchFamily="2" charset="-79"/>
              </a:rPr>
              <a:t>Why User Research? </a:t>
            </a:r>
            <a:endParaRPr lang="en-GB"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90463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2269" y="1628388"/>
            <a:ext cx="1866900" cy="2447925"/>
          </a:xfrm>
          <a:prstGeom prst="rect">
            <a:avLst/>
          </a:prstGeom>
        </p:spPr>
      </p:pic>
      <p:pic>
        <p:nvPicPr>
          <p:cNvPr id="8" name="Picture 7"/>
          <p:cNvPicPr>
            <a:picLocks noChangeAspect="1"/>
          </p:cNvPicPr>
          <p:nvPr/>
        </p:nvPicPr>
        <p:blipFill>
          <a:blip r:embed="rId3"/>
          <a:stretch>
            <a:fillRect/>
          </a:stretch>
        </p:blipFill>
        <p:spPr>
          <a:xfrm>
            <a:off x="2548580" y="1652200"/>
            <a:ext cx="1932803" cy="2435332"/>
          </a:xfrm>
          <a:prstGeom prst="rect">
            <a:avLst/>
          </a:prstGeom>
        </p:spPr>
      </p:pic>
      <p:pic>
        <p:nvPicPr>
          <p:cNvPr id="9" name="Picture 8"/>
          <p:cNvPicPr>
            <a:picLocks noChangeAspect="1"/>
          </p:cNvPicPr>
          <p:nvPr/>
        </p:nvPicPr>
        <p:blipFill>
          <a:blip r:embed="rId4"/>
          <a:stretch>
            <a:fillRect/>
          </a:stretch>
        </p:blipFill>
        <p:spPr>
          <a:xfrm>
            <a:off x="4653091" y="1652200"/>
            <a:ext cx="1879514" cy="2476500"/>
          </a:xfrm>
          <a:prstGeom prst="rect">
            <a:avLst/>
          </a:prstGeom>
        </p:spPr>
      </p:pic>
      <p:pic>
        <p:nvPicPr>
          <p:cNvPr id="10" name="Picture 9"/>
          <p:cNvPicPr>
            <a:picLocks noChangeAspect="1"/>
          </p:cNvPicPr>
          <p:nvPr/>
        </p:nvPicPr>
        <p:blipFill>
          <a:blip r:embed="rId5"/>
          <a:stretch>
            <a:fillRect/>
          </a:stretch>
        </p:blipFill>
        <p:spPr>
          <a:xfrm>
            <a:off x="6704313" y="1652200"/>
            <a:ext cx="1879514" cy="2476500"/>
          </a:xfrm>
          <a:prstGeom prst="rect">
            <a:avLst/>
          </a:prstGeom>
        </p:spPr>
      </p:pic>
      <p:sp>
        <p:nvSpPr>
          <p:cNvPr id="12" name="Rectangle 7"/>
          <p:cNvSpPr txBox="1">
            <a:spLocks noChangeArrowheads="1"/>
          </p:cNvSpPr>
          <p:nvPr/>
        </p:nvSpPr>
        <p:spPr>
          <a:xfrm>
            <a:off x="2309169" y="4333986"/>
            <a:ext cx="7248008" cy="1143000"/>
          </a:xfrm>
          <a:prstGeom prst="rect">
            <a:avLst/>
          </a:prstGeom>
          <a:noFill/>
        </p:spPr>
        <p:txBody>
          <a:bodyPr lIns="90488" tIns="44450" rIns="90488" bIns="4445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smtClean="0">
                <a:latin typeface="Berlin Sans FB" panose="020E0602020502020306" pitchFamily="34" charset="0"/>
              </a:rPr>
              <a:t>Understanding </a:t>
            </a:r>
            <a:r>
              <a:rPr lang="en-GB" dirty="0" smtClean="0">
                <a:latin typeface="Berlin Sans FB" panose="020E0602020502020306" pitchFamily="34" charset="0"/>
              </a:rPr>
              <a:t>Users ..</a:t>
            </a:r>
            <a:r>
              <a:rPr lang="en-GB" sz="1800" dirty="0" smtClean="0">
                <a:solidFill>
                  <a:srgbClr val="FF0000"/>
                </a:solidFill>
                <a:latin typeface="Berlin Sans FB" panose="020E0602020502020306" pitchFamily="34" charset="0"/>
              </a:rPr>
              <a:t>Who cares</a:t>
            </a:r>
          </a:p>
        </p:txBody>
      </p:sp>
    </p:spTree>
    <p:extLst>
      <p:ext uri="{BB962C8B-B14F-4D97-AF65-F5344CB8AC3E}">
        <p14:creationId xmlns:p14="http://schemas.microsoft.com/office/powerpoint/2010/main" val="238831144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1238" y="1474572"/>
            <a:ext cx="8274394" cy="4728225"/>
          </a:xfrm>
          <a:prstGeom prst="rect">
            <a:avLst/>
          </a:prstGeom>
        </p:spPr>
      </p:pic>
      <p:sp>
        <p:nvSpPr>
          <p:cNvPr id="5" name="TextBox 4"/>
          <p:cNvSpPr txBox="1"/>
          <p:nvPr/>
        </p:nvSpPr>
        <p:spPr>
          <a:xfrm>
            <a:off x="1466335" y="5000368"/>
            <a:ext cx="6499654" cy="707886"/>
          </a:xfrm>
          <a:prstGeom prst="rect">
            <a:avLst/>
          </a:prstGeom>
          <a:noFill/>
        </p:spPr>
        <p:txBody>
          <a:bodyPr wrap="square" rtlCol="0">
            <a:spAutoFit/>
          </a:bodyPr>
          <a:lstStyle/>
          <a:p>
            <a:pPr algn="ctr"/>
            <a:r>
              <a:rPr lang="en-GB" sz="4000" dirty="0" smtClean="0">
                <a:solidFill>
                  <a:schemeClr val="bg1"/>
                </a:solidFill>
                <a:hlinkClick r:id="rId3"/>
              </a:rPr>
              <a:t>Human behaviour is complex </a:t>
            </a:r>
            <a:endParaRPr lang="en-GB" sz="4000" dirty="0">
              <a:solidFill>
                <a:schemeClr val="bg1"/>
              </a:solidFill>
            </a:endParaRPr>
          </a:p>
        </p:txBody>
      </p:sp>
    </p:spTree>
    <p:extLst>
      <p:ext uri="{BB962C8B-B14F-4D97-AF65-F5344CB8AC3E}">
        <p14:creationId xmlns:p14="http://schemas.microsoft.com/office/powerpoint/2010/main" val="351772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666" y="1745648"/>
            <a:ext cx="8271966" cy="4778719"/>
          </a:xfrm>
          <a:prstGeom prst="rect">
            <a:avLst/>
          </a:prstGeom>
        </p:spPr>
      </p:pic>
      <p:sp>
        <p:nvSpPr>
          <p:cNvPr id="5" name="Rectangle 4"/>
          <p:cNvSpPr/>
          <p:nvPr/>
        </p:nvSpPr>
        <p:spPr>
          <a:xfrm>
            <a:off x="5045676" y="2344347"/>
            <a:ext cx="3109784" cy="1415772"/>
          </a:xfrm>
          <a:prstGeom prst="rect">
            <a:avLst/>
          </a:prstGeom>
        </p:spPr>
        <p:txBody>
          <a:bodyPr wrap="square">
            <a:spAutoFit/>
          </a:bodyPr>
          <a:lstStyle/>
          <a:p>
            <a:pPr algn="just"/>
            <a:r>
              <a:rPr lang="en-GB" dirty="0">
                <a:solidFill>
                  <a:schemeClr val="bg1"/>
                </a:solidFill>
                <a:latin typeface="arial" panose="020B0604020202020204" pitchFamily="34" charset="0"/>
              </a:rPr>
              <a:t>a person's thoughts and conscious reactions to events, perceived as a continuous flow</a:t>
            </a:r>
            <a:r>
              <a:rPr lang="en-GB" dirty="0" smtClean="0">
                <a:solidFill>
                  <a:schemeClr val="bg1"/>
                </a:solidFill>
                <a:latin typeface="arial" panose="020B0604020202020204" pitchFamily="34" charset="0"/>
              </a:rPr>
              <a:t>.</a:t>
            </a:r>
          </a:p>
          <a:p>
            <a:r>
              <a:rPr lang="en-GB" sz="1050" dirty="0">
                <a:solidFill>
                  <a:schemeClr val="bg1"/>
                </a:solidFill>
                <a:latin typeface="arial" panose="020B0604020202020204" pitchFamily="34" charset="0"/>
              </a:rPr>
              <a:t> </a:t>
            </a:r>
            <a:r>
              <a:rPr lang="en-GB" sz="1050" dirty="0" smtClean="0">
                <a:solidFill>
                  <a:schemeClr val="bg1"/>
                </a:solidFill>
                <a:latin typeface="arial" panose="020B0604020202020204" pitchFamily="34" charset="0"/>
              </a:rPr>
              <a:t>                            William </a:t>
            </a:r>
            <a:r>
              <a:rPr lang="en-GB" sz="1050" dirty="0">
                <a:solidFill>
                  <a:schemeClr val="bg1"/>
                </a:solidFill>
                <a:latin typeface="arial" panose="020B0604020202020204" pitchFamily="34" charset="0"/>
              </a:rPr>
              <a:t>James  (1890).</a:t>
            </a:r>
            <a:endParaRPr lang="en-GB" sz="1050" dirty="0">
              <a:solidFill>
                <a:schemeClr val="bg1"/>
              </a:solidFill>
            </a:endParaRPr>
          </a:p>
        </p:txBody>
      </p:sp>
    </p:spTree>
    <p:extLst>
      <p:ext uri="{BB962C8B-B14F-4D97-AF65-F5344CB8AC3E}">
        <p14:creationId xmlns:p14="http://schemas.microsoft.com/office/powerpoint/2010/main" val="1829948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083" y="2821650"/>
            <a:ext cx="8393112" cy="937894"/>
          </a:xfrm>
        </p:spPr>
        <p:txBody>
          <a:bodyPr>
            <a:normAutofit/>
          </a:bodyPr>
          <a:lstStyle/>
          <a:p>
            <a:pPr algn="ctr"/>
            <a:r>
              <a:rPr lang="en-GB" sz="2000" dirty="0" smtClean="0"/>
              <a:t>But most of times in UX projects, it is user researcher fault not being able to gather and understand user requirements. </a:t>
            </a:r>
            <a:endParaRPr lang="en-GB" sz="2000" dirty="0"/>
          </a:p>
        </p:txBody>
      </p:sp>
      <p:sp>
        <p:nvSpPr>
          <p:cNvPr id="4" name="TextBox 3"/>
          <p:cNvSpPr txBox="1"/>
          <p:nvPr/>
        </p:nvSpPr>
        <p:spPr>
          <a:xfrm>
            <a:off x="1178010" y="4308389"/>
            <a:ext cx="6499654" cy="707886"/>
          </a:xfrm>
          <a:prstGeom prst="rect">
            <a:avLst/>
          </a:prstGeom>
          <a:noFill/>
        </p:spPr>
        <p:txBody>
          <a:bodyPr wrap="square" rtlCol="0">
            <a:spAutoFit/>
          </a:bodyPr>
          <a:lstStyle/>
          <a:p>
            <a:pPr algn="ctr"/>
            <a:r>
              <a:rPr lang="en-GB" sz="4000" dirty="0" smtClean="0">
                <a:hlinkClick r:id="rId2"/>
              </a:rPr>
              <a:t>XXXX</a:t>
            </a:r>
            <a:endParaRPr lang="en-GB" sz="4000" dirty="0"/>
          </a:p>
        </p:txBody>
      </p:sp>
    </p:spTree>
    <p:extLst>
      <p:ext uri="{BB962C8B-B14F-4D97-AF65-F5344CB8AC3E}">
        <p14:creationId xmlns:p14="http://schemas.microsoft.com/office/powerpoint/2010/main" val="3236571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1507" y="2961278"/>
            <a:ext cx="4930776" cy="1323439"/>
          </a:xfrm>
          <a:prstGeom prst="rect">
            <a:avLst/>
          </a:prstGeom>
          <a:noFill/>
        </p:spPr>
        <p:txBody>
          <a:bodyPr wrap="square" rtlCol="0">
            <a:spAutoFit/>
          </a:bodyPr>
          <a:lstStyle/>
          <a:p>
            <a:r>
              <a:rPr lang="en-GB" sz="8000" b="1" dirty="0" smtClean="0">
                <a:latin typeface="Arial Black" panose="020B0A04020102020204" pitchFamily="34" charset="0"/>
                <a:hlinkClick r:id="rId2"/>
              </a:rPr>
              <a:t>USERS </a:t>
            </a:r>
            <a:endParaRPr lang="en-GB" sz="8000" b="1" dirty="0">
              <a:latin typeface="Arial Black" panose="020B0A04020102020204" pitchFamily="34" charset="0"/>
            </a:endParaRPr>
          </a:p>
        </p:txBody>
      </p:sp>
      <p:sp>
        <p:nvSpPr>
          <p:cNvPr id="6" name="TextBox 5"/>
          <p:cNvSpPr txBox="1"/>
          <p:nvPr/>
        </p:nvSpPr>
        <p:spPr>
          <a:xfrm>
            <a:off x="2375588" y="4284717"/>
            <a:ext cx="5166696" cy="369332"/>
          </a:xfrm>
          <a:prstGeom prst="rect">
            <a:avLst/>
          </a:prstGeom>
          <a:noFill/>
        </p:spPr>
        <p:txBody>
          <a:bodyPr wrap="square" rtlCol="0">
            <a:spAutoFit/>
          </a:bodyPr>
          <a:lstStyle/>
          <a:p>
            <a:r>
              <a:rPr lang="en-GB" dirty="0" smtClean="0">
                <a:latin typeface="Aharoni" panose="02010803020104030203" pitchFamily="2" charset="-79"/>
                <a:cs typeface="Aharoni" panose="02010803020104030203" pitchFamily="2" charset="-79"/>
              </a:rPr>
              <a:t>It is not as easy as you may imagine ……..</a:t>
            </a:r>
            <a:endParaRPr lang="en-GB"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56150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64" y="4982366"/>
            <a:ext cx="8393112" cy="937894"/>
          </a:xfrm>
        </p:spPr>
        <p:txBody>
          <a:bodyPr>
            <a:normAutofit fontScale="90000"/>
          </a:bodyPr>
          <a:lstStyle/>
          <a:p>
            <a:pPr algn="ctr"/>
            <a:r>
              <a:rPr lang="en-US" sz="4400" dirty="0" smtClean="0"/>
              <a:t>What is the ultimate goal of User Researchers?</a:t>
            </a:r>
            <a:r>
              <a:rPr lang="en-US" dirty="0" smtClean="0"/>
              <a:t/>
            </a:r>
            <a:br>
              <a:rPr lang="en-US" dirty="0" smtClean="0"/>
            </a:br>
            <a:endParaRPr lang="en-US" dirty="0"/>
          </a:p>
        </p:txBody>
      </p:sp>
      <p:pic>
        <p:nvPicPr>
          <p:cNvPr id="3" name="Picture 2"/>
          <p:cNvPicPr>
            <a:picLocks noChangeAspect="1"/>
          </p:cNvPicPr>
          <p:nvPr/>
        </p:nvPicPr>
        <p:blipFill>
          <a:blip r:embed="rId2"/>
          <a:stretch>
            <a:fillRect/>
          </a:stretch>
        </p:blipFill>
        <p:spPr>
          <a:xfrm>
            <a:off x="1037088" y="1621972"/>
            <a:ext cx="7134225" cy="3080308"/>
          </a:xfrm>
          <a:prstGeom prst="rect">
            <a:avLst/>
          </a:prstGeom>
        </p:spPr>
      </p:pic>
    </p:spTree>
    <p:extLst>
      <p:ext uri="{BB962C8B-B14F-4D97-AF65-F5344CB8AC3E}">
        <p14:creationId xmlns:p14="http://schemas.microsoft.com/office/powerpoint/2010/main" val="351894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0500" y="2547970"/>
            <a:ext cx="6069095" cy="3661080"/>
          </a:xfrm>
          <a:prstGeom prst="rect">
            <a:avLst/>
          </a:prstGeom>
        </p:spPr>
      </p:pic>
      <p:sp>
        <p:nvSpPr>
          <p:cNvPr id="2" name="TextBox 1"/>
          <p:cNvSpPr txBox="1"/>
          <p:nvPr/>
        </p:nvSpPr>
        <p:spPr>
          <a:xfrm>
            <a:off x="1342768" y="2487827"/>
            <a:ext cx="2907957" cy="369332"/>
          </a:xfrm>
          <a:prstGeom prst="rect">
            <a:avLst/>
          </a:prstGeom>
          <a:noFill/>
        </p:spPr>
        <p:txBody>
          <a:bodyPr wrap="square" rtlCol="0">
            <a:spAutoFit/>
          </a:bodyPr>
          <a:lstStyle/>
          <a:p>
            <a:r>
              <a:rPr lang="en-GB" dirty="0" smtClean="0"/>
              <a:t>USER GOALS</a:t>
            </a:r>
            <a:endParaRPr lang="en-GB" dirty="0"/>
          </a:p>
        </p:txBody>
      </p:sp>
      <p:sp>
        <p:nvSpPr>
          <p:cNvPr id="5" name="TextBox 4"/>
          <p:cNvSpPr txBox="1"/>
          <p:nvPr/>
        </p:nvSpPr>
        <p:spPr>
          <a:xfrm>
            <a:off x="6358105" y="2487827"/>
            <a:ext cx="2907957" cy="369332"/>
          </a:xfrm>
          <a:prstGeom prst="rect">
            <a:avLst/>
          </a:prstGeom>
          <a:noFill/>
        </p:spPr>
        <p:txBody>
          <a:bodyPr wrap="square" rtlCol="0">
            <a:spAutoFit/>
          </a:bodyPr>
          <a:lstStyle/>
          <a:p>
            <a:r>
              <a:rPr lang="en-GB" dirty="0" smtClean="0"/>
              <a:t>BUSINESS GOALS</a:t>
            </a:r>
            <a:endParaRPr lang="en-GB" dirty="0"/>
          </a:p>
        </p:txBody>
      </p:sp>
    </p:spTree>
    <p:extLst>
      <p:ext uri="{BB962C8B-B14F-4D97-AF65-F5344CB8AC3E}">
        <p14:creationId xmlns:p14="http://schemas.microsoft.com/office/powerpoint/2010/main" val="4287623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40057" y="4694828"/>
            <a:ext cx="4930776" cy="1323439"/>
          </a:xfrm>
          <a:prstGeom prst="rect">
            <a:avLst/>
          </a:prstGeom>
          <a:noFill/>
        </p:spPr>
        <p:txBody>
          <a:bodyPr wrap="square" rtlCol="0">
            <a:spAutoFit/>
          </a:bodyPr>
          <a:lstStyle/>
          <a:p>
            <a:r>
              <a:rPr lang="en-GB" sz="8000" b="1" dirty="0" smtClean="0">
                <a:latin typeface="Arial Black" panose="020B0A04020102020204" pitchFamily="34" charset="0"/>
              </a:rPr>
              <a:t>USERS </a:t>
            </a:r>
            <a:endParaRPr lang="en-GB" sz="8000" b="1" dirty="0">
              <a:latin typeface="Arial Black" panose="020B0A04020102020204" pitchFamily="34" charset="0"/>
            </a:endParaRPr>
          </a:p>
        </p:txBody>
      </p:sp>
      <p:sp>
        <p:nvSpPr>
          <p:cNvPr id="16" name="Rectangle 15"/>
          <p:cNvSpPr/>
          <p:nvPr/>
        </p:nvSpPr>
        <p:spPr>
          <a:xfrm>
            <a:off x="2888218" y="5739884"/>
            <a:ext cx="3253263" cy="369332"/>
          </a:xfrm>
          <a:prstGeom prst="rect">
            <a:avLst/>
          </a:prstGeom>
        </p:spPr>
        <p:txBody>
          <a:bodyPr wrap="none">
            <a:spAutoFit/>
          </a:bodyPr>
          <a:lstStyle/>
          <a:p>
            <a:r>
              <a:rPr lang="en-GB" dirty="0"/>
              <a:t>Do anything to keep them happy</a:t>
            </a:r>
          </a:p>
        </p:txBody>
      </p:sp>
      <p:pic>
        <p:nvPicPr>
          <p:cNvPr id="2" name="Picture 1"/>
          <p:cNvPicPr>
            <a:picLocks noChangeAspect="1"/>
          </p:cNvPicPr>
          <p:nvPr/>
        </p:nvPicPr>
        <p:blipFill>
          <a:blip r:embed="rId2"/>
          <a:stretch>
            <a:fillRect/>
          </a:stretch>
        </p:blipFill>
        <p:spPr>
          <a:xfrm>
            <a:off x="3608748" y="2112150"/>
            <a:ext cx="1926503" cy="2633700"/>
          </a:xfrm>
          <a:prstGeom prst="rect">
            <a:avLst/>
          </a:prstGeom>
        </p:spPr>
      </p:pic>
    </p:spTree>
    <p:extLst>
      <p:ext uri="{BB962C8B-B14F-4D97-AF65-F5344CB8AC3E}">
        <p14:creationId xmlns:p14="http://schemas.microsoft.com/office/powerpoint/2010/main" val="3606063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0" y="1776919"/>
            <a:ext cx="9144000" cy="6247864"/>
          </a:xfrm>
          <a:prstGeom prst="rect">
            <a:avLst/>
          </a:prstGeom>
          <a:noFill/>
          <a:ln w="9525">
            <a:noFill/>
            <a:miter lim="800000"/>
            <a:headEnd/>
            <a:tailEnd/>
          </a:ln>
        </p:spPr>
        <p:txBody>
          <a:bodyPr wrap="square">
            <a:spAutoFit/>
          </a:bodyPr>
          <a:lstStyle/>
          <a:p>
            <a:pPr algn="ctr" eaLnBrk="0" hangingPunct="0">
              <a:spcBef>
                <a:spcPct val="50000"/>
              </a:spcBef>
            </a:pPr>
            <a:r>
              <a:rPr lang="en-US" sz="40000" dirty="0" smtClean="0">
                <a:solidFill>
                  <a:schemeClr val="bg1">
                    <a:lumMod val="75000"/>
                  </a:schemeClr>
                </a:solidFill>
                <a:latin typeface="Gill Sans Light"/>
                <a:cs typeface="Gill Sans Light"/>
              </a:rPr>
              <a:t>UX</a:t>
            </a:r>
            <a:endParaRPr lang="en-US" sz="40000" dirty="0">
              <a:solidFill>
                <a:schemeClr val="bg1">
                  <a:lumMod val="75000"/>
                </a:schemeClr>
              </a:solidFill>
              <a:latin typeface="Gill Sans Light"/>
              <a:cs typeface="Gill Sans Light"/>
            </a:endParaRPr>
          </a:p>
        </p:txBody>
      </p:sp>
      <p:sp>
        <p:nvSpPr>
          <p:cNvPr id="4" name="Oval 9"/>
          <p:cNvSpPr>
            <a:spLocks noChangeArrowheads="1"/>
          </p:cNvSpPr>
          <p:nvPr/>
        </p:nvSpPr>
        <p:spPr bwMode="auto">
          <a:xfrm>
            <a:off x="228600" y="3831739"/>
            <a:ext cx="1600200" cy="1678980"/>
          </a:xfrm>
          <a:prstGeom prst="ellipse">
            <a:avLst/>
          </a:prstGeom>
          <a:noFill/>
          <a:ln w="76200">
            <a:solidFill>
              <a:srgbClr val="FF6600"/>
            </a:solidFill>
            <a:round/>
            <a:headEnd/>
            <a:tailEnd/>
          </a:ln>
        </p:spPr>
        <p:txBody>
          <a:bodyPr wrap="none" anchor="ctr"/>
          <a:lstStyle/>
          <a:p>
            <a:endParaRPr lang="en-US">
              <a:latin typeface="Gill Sans Light"/>
              <a:cs typeface="Gill Sans Light"/>
            </a:endParaRPr>
          </a:p>
        </p:txBody>
      </p:sp>
      <p:sp>
        <p:nvSpPr>
          <p:cNvPr id="5" name="Text Box 11"/>
          <p:cNvSpPr txBox="1">
            <a:spLocks noChangeArrowheads="1"/>
          </p:cNvSpPr>
          <p:nvPr/>
        </p:nvSpPr>
        <p:spPr bwMode="auto">
          <a:xfrm>
            <a:off x="228600" y="4566844"/>
            <a:ext cx="1600200" cy="646331"/>
          </a:xfrm>
          <a:prstGeom prst="rect">
            <a:avLst/>
          </a:prstGeom>
          <a:noFill/>
          <a:ln w="9525">
            <a:noFill/>
            <a:miter lim="800000"/>
            <a:headEnd/>
            <a:tailEnd/>
          </a:ln>
        </p:spPr>
        <p:txBody>
          <a:bodyPr wrap="square">
            <a:spAutoFit/>
          </a:bodyPr>
          <a:lstStyle/>
          <a:p>
            <a:pPr algn="ctr" eaLnBrk="0" hangingPunct="0">
              <a:spcBef>
                <a:spcPct val="50000"/>
              </a:spcBef>
            </a:pPr>
            <a:r>
              <a:rPr lang="en-US" dirty="0">
                <a:latin typeface="Gill Sans Light"/>
                <a:cs typeface="Gill Sans Light"/>
              </a:rPr>
              <a:t>i</a:t>
            </a:r>
            <a:r>
              <a:rPr lang="en-US" dirty="0" smtClean="0">
                <a:latin typeface="Gill Sans Light"/>
                <a:cs typeface="Gill Sans Light"/>
              </a:rPr>
              <a:t>nformation architecture</a:t>
            </a:r>
            <a:endParaRPr lang="en-US" dirty="0">
              <a:latin typeface="Gill Sans Light"/>
              <a:cs typeface="Gill Sans Light"/>
            </a:endParaRPr>
          </a:p>
        </p:txBody>
      </p:sp>
      <p:sp>
        <p:nvSpPr>
          <p:cNvPr id="7" name="Oval 9"/>
          <p:cNvSpPr>
            <a:spLocks noChangeArrowheads="1"/>
          </p:cNvSpPr>
          <p:nvPr/>
        </p:nvSpPr>
        <p:spPr bwMode="auto">
          <a:xfrm>
            <a:off x="2019300" y="3831739"/>
            <a:ext cx="1600200" cy="1678980"/>
          </a:xfrm>
          <a:prstGeom prst="ellipse">
            <a:avLst/>
          </a:prstGeom>
          <a:noFill/>
          <a:ln w="76200">
            <a:solidFill>
              <a:srgbClr val="FF6600"/>
            </a:solidFill>
            <a:round/>
            <a:headEnd/>
            <a:tailEnd/>
          </a:ln>
        </p:spPr>
        <p:txBody>
          <a:bodyPr wrap="none" anchor="ctr"/>
          <a:lstStyle/>
          <a:p>
            <a:endParaRPr lang="en-US">
              <a:latin typeface="Gill Sans Light"/>
              <a:cs typeface="Gill Sans Light"/>
            </a:endParaRPr>
          </a:p>
        </p:txBody>
      </p:sp>
      <p:sp>
        <p:nvSpPr>
          <p:cNvPr id="8" name="Text Box 11"/>
          <p:cNvSpPr txBox="1">
            <a:spLocks noChangeArrowheads="1"/>
          </p:cNvSpPr>
          <p:nvPr/>
        </p:nvSpPr>
        <p:spPr bwMode="auto">
          <a:xfrm>
            <a:off x="2019300" y="4566844"/>
            <a:ext cx="1600200" cy="646331"/>
          </a:xfrm>
          <a:prstGeom prst="rect">
            <a:avLst/>
          </a:prstGeom>
          <a:noFill/>
          <a:ln w="9525">
            <a:noFill/>
            <a:miter lim="800000"/>
            <a:headEnd/>
            <a:tailEnd/>
          </a:ln>
        </p:spPr>
        <p:txBody>
          <a:bodyPr wrap="square">
            <a:spAutoFit/>
          </a:bodyPr>
          <a:lstStyle/>
          <a:p>
            <a:pPr algn="ctr" eaLnBrk="0" hangingPunct="0">
              <a:spcBef>
                <a:spcPct val="50000"/>
              </a:spcBef>
            </a:pPr>
            <a:r>
              <a:rPr lang="en-US" dirty="0">
                <a:latin typeface="Gill Sans Light"/>
                <a:cs typeface="Gill Sans Light"/>
              </a:rPr>
              <a:t>i</a:t>
            </a:r>
            <a:r>
              <a:rPr lang="en-US" dirty="0" smtClean="0">
                <a:latin typeface="Gill Sans Light"/>
                <a:cs typeface="Gill Sans Light"/>
              </a:rPr>
              <a:t>nteraction design</a:t>
            </a:r>
            <a:endParaRPr lang="en-US" dirty="0">
              <a:latin typeface="Gill Sans Light"/>
              <a:cs typeface="Gill Sans Light"/>
            </a:endParaRPr>
          </a:p>
        </p:txBody>
      </p:sp>
      <p:sp>
        <p:nvSpPr>
          <p:cNvPr id="9" name="Oval 9"/>
          <p:cNvSpPr>
            <a:spLocks noChangeArrowheads="1"/>
          </p:cNvSpPr>
          <p:nvPr/>
        </p:nvSpPr>
        <p:spPr bwMode="auto">
          <a:xfrm>
            <a:off x="3771900" y="3831739"/>
            <a:ext cx="1600200" cy="1678980"/>
          </a:xfrm>
          <a:prstGeom prst="ellipse">
            <a:avLst/>
          </a:prstGeom>
          <a:noFill/>
          <a:ln w="76200">
            <a:solidFill>
              <a:srgbClr val="FF6600"/>
            </a:solidFill>
            <a:round/>
            <a:headEnd/>
            <a:tailEnd/>
          </a:ln>
        </p:spPr>
        <p:txBody>
          <a:bodyPr wrap="none" anchor="ctr"/>
          <a:lstStyle/>
          <a:p>
            <a:endParaRPr lang="en-US">
              <a:latin typeface="Gill Sans Light"/>
              <a:cs typeface="Gill Sans Light"/>
            </a:endParaRPr>
          </a:p>
        </p:txBody>
      </p:sp>
      <p:sp>
        <p:nvSpPr>
          <p:cNvPr id="10" name="Text Box 11"/>
          <p:cNvSpPr txBox="1">
            <a:spLocks noChangeArrowheads="1"/>
          </p:cNvSpPr>
          <p:nvPr/>
        </p:nvSpPr>
        <p:spPr bwMode="auto">
          <a:xfrm>
            <a:off x="3771900" y="4566844"/>
            <a:ext cx="1600200" cy="646331"/>
          </a:xfrm>
          <a:prstGeom prst="rect">
            <a:avLst/>
          </a:prstGeom>
          <a:noFill/>
          <a:ln w="9525">
            <a:noFill/>
            <a:miter lim="800000"/>
            <a:headEnd/>
            <a:tailEnd/>
          </a:ln>
        </p:spPr>
        <p:txBody>
          <a:bodyPr wrap="square">
            <a:spAutoFit/>
          </a:bodyPr>
          <a:lstStyle/>
          <a:p>
            <a:pPr algn="ctr" eaLnBrk="0" hangingPunct="0">
              <a:spcBef>
                <a:spcPct val="50000"/>
              </a:spcBef>
            </a:pPr>
            <a:r>
              <a:rPr lang="en-US" dirty="0">
                <a:latin typeface="Gill Sans Light"/>
                <a:cs typeface="Gill Sans Light"/>
              </a:rPr>
              <a:t>c</a:t>
            </a:r>
            <a:r>
              <a:rPr lang="en-US" dirty="0" smtClean="0">
                <a:latin typeface="Gill Sans Light"/>
                <a:cs typeface="Gill Sans Light"/>
              </a:rPr>
              <a:t>ontent strategy</a:t>
            </a:r>
            <a:endParaRPr lang="en-US" dirty="0">
              <a:latin typeface="Gill Sans Light"/>
              <a:cs typeface="Gill Sans Light"/>
            </a:endParaRPr>
          </a:p>
        </p:txBody>
      </p:sp>
      <p:sp>
        <p:nvSpPr>
          <p:cNvPr id="11" name="Oval 9"/>
          <p:cNvSpPr>
            <a:spLocks noChangeArrowheads="1"/>
          </p:cNvSpPr>
          <p:nvPr/>
        </p:nvSpPr>
        <p:spPr bwMode="auto">
          <a:xfrm>
            <a:off x="5524500" y="3831739"/>
            <a:ext cx="1600200" cy="1678980"/>
          </a:xfrm>
          <a:prstGeom prst="ellipse">
            <a:avLst/>
          </a:prstGeom>
          <a:noFill/>
          <a:ln w="76200">
            <a:solidFill>
              <a:srgbClr val="FF6600"/>
            </a:solidFill>
            <a:round/>
            <a:headEnd/>
            <a:tailEnd/>
          </a:ln>
        </p:spPr>
        <p:txBody>
          <a:bodyPr wrap="none" anchor="ctr"/>
          <a:lstStyle/>
          <a:p>
            <a:endParaRPr lang="en-US">
              <a:latin typeface="Gill Sans Light"/>
              <a:cs typeface="Gill Sans Light"/>
            </a:endParaRPr>
          </a:p>
        </p:txBody>
      </p:sp>
      <p:sp>
        <p:nvSpPr>
          <p:cNvPr id="12" name="Text Box 11"/>
          <p:cNvSpPr txBox="1">
            <a:spLocks noChangeArrowheads="1"/>
          </p:cNvSpPr>
          <p:nvPr/>
        </p:nvSpPr>
        <p:spPr bwMode="auto">
          <a:xfrm>
            <a:off x="5524500" y="4566844"/>
            <a:ext cx="1600200" cy="369332"/>
          </a:xfrm>
          <a:prstGeom prst="rect">
            <a:avLst/>
          </a:prstGeom>
          <a:noFill/>
          <a:ln w="9525">
            <a:noFill/>
            <a:miter lim="800000"/>
            <a:headEnd/>
            <a:tailEnd/>
          </a:ln>
        </p:spPr>
        <p:txBody>
          <a:bodyPr wrap="square">
            <a:spAutoFit/>
          </a:bodyPr>
          <a:lstStyle/>
          <a:p>
            <a:pPr algn="ctr" eaLnBrk="0" hangingPunct="0">
              <a:spcBef>
                <a:spcPct val="50000"/>
              </a:spcBef>
            </a:pPr>
            <a:r>
              <a:rPr lang="en-US" dirty="0">
                <a:latin typeface="Gill Sans Light"/>
                <a:cs typeface="Gill Sans Light"/>
              </a:rPr>
              <a:t>u</a:t>
            </a:r>
            <a:r>
              <a:rPr lang="en-US" dirty="0" smtClean="0">
                <a:latin typeface="Gill Sans Light"/>
                <a:cs typeface="Gill Sans Light"/>
              </a:rPr>
              <a:t>sability testing</a:t>
            </a:r>
            <a:endParaRPr lang="en-US" dirty="0">
              <a:latin typeface="Gill Sans Light"/>
              <a:cs typeface="Gill Sans Light"/>
            </a:endParaRPr>
          </a:p>
        </p:txBody>
      </p:sp>
      <p:sp>
        <p:nvSpPr>
          <p:cNvPr id="15" name="Oval 9"/>
          <p:cNvSpPr>
            <a:spLocks noChangeArrowheads="1"/>
          </p:cNvSpPr>
          <p:nvPr/>
        </p:nvSpPr>
        <p:spPr bwMode="auto">
          <a:xfrm>
            <a:off x="0" y="2919919"/>
            <a:ext cx="3723216" cy="3505200"/>
          </a:xfrm>
          <a:prstGeom prst="ellipse">
            <a:avLst/>
          </a:prstGeom>
          <a:noFill/>
          <a:ln w="38100" cmpd="sng">
            <a:solidFill>
              <a:srgbClr val="FF6600"/>
            </a:solidFill>
            <a:round/>
            <a:headEnd/>
            <a:tailEnd/>
          </a:ln>
        </p:spPr>
        <p:txBody>
          <a:bodyPr wrap="none" anchor="ctr"/>
          <a:lstStyle/>
          <a:p>
            <a:endParaRPr lang="en-US">
              <a:latin typeface="Gill Sans Light"/>
              <a:cs typeface="Gill Sans Light"/>
            </a:endParaRPr>
          </a:p>
        </p:txBody>
      </p:sp>
      <p:sp>
        <p:nvSpPr>
          <p:cNvPr id="16" name="Text Box 10"/>
          <p:cNvSpPr txBox="1">
            <a:spLocks noChangeArrowheads="1"/>
          </p:cNvSpPr>
          <p:nvPr/>
        </p:nvSpPr>
        <p:spPr bwMode="auto">
          <a:xfrm>
            <a:off x="1309158" y="2386519"/>
            <a:ext cx="6629400" cy="769441"/>
          </a:xfrm>
          <a:prstGeom prst="rect">
            <a:avLst/>
          </a:prstGeom>
          <a:noFill/>
          <a:ln w="9525">
            <a:noFill/>
            <a:miter lim="800000"/>
            <a:headEnd/>
            <a:tailEnd/>
          </a:ln>
        </p:spPr>
        <p:txBody>
          <a:bodyPr wrap="square">
            <a:spAutoFit/>
          </a:bodyPr>
          <a:lstStyle/>
          <a:p>
            <a:pPr algn="ctr" eaLnBrk="0" hangingPunct="0">
              <a:spcBef>
                <a:spcPct val="50000"/>
              </a:spcBef>
            </a:pPr>
            <a:r>
              <a:rPr lang="en-US" sz="4400" dirty="0">
                <a:latin typeface="Gill Sans Light"/>
                <a:cs typeface="Gill Sans Light"/>
              </a:rPr>
              <a:t>u</a:t>
            </a:r>
            <a:r>
              <a:rPr lang="en-US" sz="4400" dirty="0" smtClean="0">
                <a:latin typeface="Gill Sans Light"/>
                <a:cs typeface="Gill Sans Light"/>
              </a:rPr>
              <a:t>ser experience</a:t>
            </a:r>
            <a:endParaRPr lang="en-US" sz="4400" dirty="0">
              <a:latin typeface="Gill Sans Light"/>
              <a:cs typeface="Gill Sans Light"/>
            </a:endParaRPr>
          </a:p>
        </p:txBody>
      </p:sp>
      <p:sp>
        <p:nvSpPr>
          <p:cNvPr id="13" name="Oval 9"/>
          <p:cNvSpPr>
            <a:spLocks noChangeArrowheads="1"/>
          </p:cNvSpPr>
          <p:nvPr/>
        </p:nvSpPr>
        <p:spPr bwMode="auto">
          <a:xfrm>
            <a:off x="228599" y="1680821"/>
            <a:ext cx="5501082" cy="5063928"/>
          </a:xfrm>
          <a:prstGeom prst="ellipse">
            <a:avLst/>
          </a:prstGeom>
          <a:solidFill>
            <a:schemeClr val="accent2">
              <a:lumMod val="40000"/>
              <a:lumOff val="60000"/>
              <a:alpha val="91000"/>
            </a:schemeClr>
          </a:solidFill>
          <a:ln w="76200">
            <a:solidFill>
              <a:srgbClr val="FF6600"/>
            </a:solidFill>
            <a:round/>
            <a:headEnd/>
            <a:tailEnd/>
          </a:ln>
        </p:spPr>
        <p:txBody>
          <a:bodyPr wrap="none" anchor="ctr"/>
          <a:lstStyle/>
          <a:p>
            <a:endParaRPr lang="en-US">
              <a:latin typeface="Gill Sans Light"/>
              <a:cs typeface="Gill Sans Light"/>
            </a:endParaRPr>
          </a:p>
        </p:txBody>
      </p:sp>
      <p:sp>
        <p:nvSpPr>
          <p:cNvPr id="14" name="Text Box 11"/>
          <p:cNvSpPr txBox="1">
            <a:spLocks noChangeArrowheads="1"/>
          </p:cNvSpPr>
          <p:nvPr/>
        </p:nvSpPr>
        <p:spPr bwMode="auto">
          <a:xfrm>
            <a:off x="229387" y="2258439"/>
            <a:ext cx="5295113" cy="2800767"/>
          </a:xfrm>
          <a:prstGeom prst="rect">
            <a:avLst/>
          </a:prstGeom>
          <a:noFill/>
          <a:ln w="9525">
            <a:noFill/>
            <a:miter lim="800000"/>
            <a:headEnd/>
            <a:tailEnd/>
          </a:ln>
        </p:spPr>
        <p:txBody>
          <a:bodyPr wrap="square">
            <a:spAutoFit/>
          </a:bodyPr>
          <a:lstStyle/>
          <a:p>
            <a:pPr algn="ctr" eaLnBrk="0" hangingPunct="0">
              <a:spcBef>
                <a:spcPct val="50000"/>
              </a:spcBef>
            </a:pPr>
            <a:r>
              <a:rPr lang="en-US" sz="8800" b="1" dirty="0" smtClean="0">
                <a:latin typeface="Gill Sans Light"/>
                <a:cs typeface="Gill Sans Light"/>
              </a:rPr>
              <a:t>User </a:t>
            </a:r>
            <a:r>
              <a:rPr lang="en-US" sz="8800" b="1" dirty="0">
                <a:latin typeface="Gill Sans Light"/>
                <a:cs typeface="Gill Sans Light"/>
              </a:rPr>
              <a:t>R</a:t>
            </a:r>
            <a:r>
              <a:rPr lang="en-US" sz="8800" b="1" dirty="0" smtClean="0">
                <a:latin typeface="Gill Sans Light"/>
                <a:cs typeface="Gill Sans Light"/>
              </a:rPr>
              <a:t>esearch</a:t>
            </a:r>
            <a:endParaRPr lang="en-US" sz="8800" b="1" dirty="0">
              <a:latin typeface="Gill Sans Light"/>
              <a:cs typeface="Gill Sans Light"/>
            </a:endParaRPr>
          </a:p>
        </p:txBody>
      </p:sp>
    </p:spTree>
    <p:extLst>
      <p:ext uri="{BB962C8B-B14F-4D97-AF65-F5344CB8AC3E}">
        <p14:creationId xmlns:p14="http://schemas.microsoft.com/office/powerpoint/2010/main" val="1949072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062" y="187324"/>
            <a:ext cx="6448426" cy="6242051"/>
          </a:xfrm>
          <a:prstGeom prst="rect">
            <a:avLst/>
          </a:prstGeom>
        </p:spPr>
      </p:pic>
      <p:sp>
        <p:nvSpPr>
          <p:cNvPr id="5" name="TextBox 4"/>
          <p:cNvSpPr txBox="1"/>
          <p:nvPr/>
        </p:nvSpPr>
        <p:spPr>
          <a:xfrm>
            <a:off x="5915026" y="3924300"/>
            <a:ext cx="3924300" cy="1015663"/>
          </a:xfrm>
          <a:prstGeom prst="rect">
            <a:avLst/>
          </a:prstGeom>
          <a:noFill/>
        </p:spPr>
        <p:txBody>
          <a:bodyPr wrap="square" rtlCol="0">
            <a:spAutoFit/>
          </a:bodyPr>
          <a:lstStyle/>
          <a:p>
            <a:r>
              <a:rPr lang="en-GB" sz="6000" b="1" dirty="0" smtClean="0">
                <a:latin typeface="Adobe Garamond Pro" panose="02020502060506020403" pitchFamily="18" charset="0"/>
              </a:rPr>
              <a:t>£ 35,850</a:t>
            </a:r>
            <a:endParaRPr lang="en-GB" sz="6000" b="1" dirty="0">
              <a:latin typeface="Adobe Garamond Pro" panose="02020502060506020403" pitchFamily="18" charset="0"/>
            </a:endParaRPr>
          </a:p>
        </p:txBody>
      </p:sp>
    </p:spTree>
    <p:extLst>
      <p:ext uri="{BB962C8B-B14F-4D97-AF65-F5344CB8AC3E}">
        <p14:creationId xmlns:p14="http://schemas.microsoft.com/office/powerpoint/2010/main" val="604068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24" y="82379"/>
            <a:ext cx="9129576" cy="6450398"/>
          </a:xfrm>
          <a:prstGeom prst="rect">
            <a:avLst/>
          </a:prstGeom>
        </p:spPr>
      </p:pic>
    </p:spTree>
    <p:extLst>
      <p:ext uri="{BB962C8B-B14F-4D97-AF65-F5344CB8AC3E}">
        <p14:creationId xmlns:p14="http://schemas.microsoft.com/office/powerpoint/2010/main" val="4180914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24" y="0"/>
            <a:ext cx="9129576" cy="6450398"/>
          </a:xfrm>
          <a:prstGeom prst="rect">
            <a:avLst/>
          </a:prstGeom>
        </p:spPr>
      </p:pic>
      <p:sp>
        <p:nvSpPr>
          <p:cNvPr id="3" name="Rectangle 2"/>
          <p:cNvSpPr/>
          <p:nvPr/>
        </p:nvSpPr>
        <p:spPr>
          <a:xfrm>
            <a:off x="716692" y="1458097"/>
            <a:ext cx="1013254" cy="107092"/>
          </a:xfrm>
          <a:prstGeom prst="rect">
            <a:avLst/>
          </a:prstGeom>
          <a:solidFill>
            <a:schemeClr val="accent4">
              <a:lumMod val="20000"/>
              <a:lumOff val="80000"/>
              <a:alpha val="42000"/>
            </a:schemeClr>
          </a:solidFill>
          <a:ln w="3175">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5" name="Rectangle 4"/>
          <p:cNvSpPr/>
          <p:nvPr/>
        </p:nvSpPr>
        <p:spPr>
          <a:xfrm>
            <a:off x="127685" y="2388973"/>
            <a:ext cx="3496963" cy="135924"/>
          </a:xfrm>
          <a:prstGeom prst="rect">
            <a:avLst/>
          </a:prstGeom>
          <a:solidFill>
            <a:schemeClr val="accent4">
              <a:lumMod val="20000"/>
              <a:lumOff val="80000"/>
              <a:alpha val="42000"/>
            </a:schemeClr>
          </a:solidFill>
          <a:ln w="3175">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6" name="Rectangle 5"/>
          <p:cNvSpPr/>
          <p:nvPr/>
        </p:nvSpPr>
        <p:spPr>
          <a:xfrm>
            <a:off x="3389870" y="5572897"/>
            <a:ext cx="1013254" cy="107092"/>
          </a:xfrm>
          <a:prstGeom prst="rect">
            <a:avLst/>
          </a:prstGeom>
          <a:solidFill>
            <a:schemeClr val="accent4">
              <a:lumMod val="20000"/>
              <a:lumOff val="80000"/>
              <a:alpha val="42000"/>
            </a:schemeClr>
          </a:solidFill>
          <a:ln w="3175">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7" name="Rectangle 6"/>
          <p:cNvSpPr/>
          <p:nvPr/>
        </p:nvSpPr>
        <p:spPr>
          <a:xfrm>
            <a:off x="4922109" y="0"/>
            <a:ext cx="745523" cy="243016"/>
          </a:xfrm>
          <a:prstGeom prst="rect">
            <a:avLst/>
          </a:prstGeom>
          <a:solidFill>
            <a:schemeClr val="accent4">
              <a:lumMod val="20000"/>
              <a:lumOff val="80000"/>
              <a:alpha val="42000"/>
            </a:schemeClr>
          </a:solidFill>
          <a:ln w="3175">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8" name="Rectangle 7"/>
          <p:cNvSpPr/>
          <p:nvPr/>
        </p:nvSpPr>
        <p:spPr>
          <a:xfrm>
            <a:off x="4922108" y="2776150"/>
            <a:ext cx="2269523" cy="205947"/>
          </a:xfrm>
          <a:prstGeom prst="rect">
            <a:avLst/>
          </a:prstGeom>
          <a:solidFill>
            <a:schemeClr val="accent4">
              <a:lumMod val="20000"/>
              <a:lumOff val="80000"/>
              <a:alpha val="42000"/>
            </a:schemeClr>
          </a:solidFill>
          <a:ln w="3175">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702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2175" y="1514474"/>
            <a:ext cx="7376799" cy="5343525"/>
          </a:xfrm>
          <a:prstGeom prst="rect">
            <a:avLst/>
          </a:prstGeom>
        </p:spPr>
      </p:pic>
      <p:sp>
        <p:nvSpPr>
          <p:cNvPr id="5" name="Rectangle 4"/>
          <p:cNvSpPr/>
          <p:nvPr/>
        </p:nvSpPr>
        <p:spPr>
          <a:xfrm>
            <a:off x="1700211" y="1657350"/>
            <a:ext cx="5800725" cy="8286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User Researcher Role</a:t>
            </a:r>
            <a:endParaRPr lang="en-GB" sz="4000" b="1" dirty="0"/>
          </a:p>
        </p:txBody>
      </p:sp>
    </p:spTree>
    <p:extLst>
      <p:ext uri="{BB962C8B-B14F-4D97-AF65-F5344CB8AC3E}">
        <p14:creationId xmlns:p14="http://schemas.microsoft.com/office/powerpoint/2010/main" val="4003209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User Researcher:  </a:t>
            </a:r>
            <a:r>
              <a:rPr lang="en-GB" sz="1400" dirty="0"/>
              <a:t>£32K annual or (£</a:t>
            </a:r>
            <a:r>
              <a:rPr lang="en-GB" sz="1400" dirty="0" smtClean="0"/>
              <a:t>300 – £400) </a:t>
            </a:r>
            <a:r>
              <a:rPr lang="en-GB" sz="1050" b="1" dirty="0" err="1" smtClean="0"/>
              <a:t>AVG</a:t>
            </a:r>
            <a:r>
              <a:rPr lang="en-GB" sz="1050" dirty="0" smtClean="0"/>
              <a:t> per day </a:t>
            </a:r>
            <a:endParaRPr lang="en-GB" sz="1050" dirty="0"/>
          </a:p>
        </p:txBody>
      </p:sp>
      <p:sp>
        <p:nvSpPr>
          <p:cNvPr id="3" name="Content Placeholder 2"/>
          <p:cNvSpPr>
            <a:spLocks noGrp="1"/>
          </p:cNvSpPr>
          <p:nvPr>
            <p:ph idx="1"/>
          </p:nvPr>
        </p:nvSpPr>
        <p:spPr>
          <a:xfrm>
            <a:off x="319088" y="2625386"/>
            <a:ext cx="8393112" cy="3414391"/>
          </a:xfrm>
        </p:spPr>
        <p:txBody>
          <a:bodyPr/>
          <a:lstStyle/>
          <a:p>
            <a:r>
              <a:rPr lang="en-GB" sz="1100" dirty="0"/>
              <a:t>Planning, designing and conducting in-house usability testing sessions to support the design and development of government services</a:t>
            </a:r>
          </a:p>
          <a:p>
            <a:r>
              <a:rPr lang="en-GB" sz="1100" dirty="0"/>
              <a:t>Leading the usability testing process from developing user recruitment briefs through to test moderation, analysis and report writing</a:t>
            </a:r>
          </a:p>
          <a:p>
            <a:r>
              <a:rPr lang="en-GB" sz="1100" dirty="0"/>
              <a:t>Conducting in-house research to test new product and concept developments (including user requirements gathering and early stage concept and prototype testing, guerrilla research, and other approaches to ensuring the user need is fully understood in the service design)</a:t>
            </a:r>
          </a:p>
          <a:p>
            <a:r>
              <a:rPr lang="en-GB" sz="1100" dirty="0"/>
              <a:t>Working with managers as required to devise appropriate research strategies to generate focused insights and to convert concepts into high quality stimulus material</a:t>
            </a:r>
          </a:p>
          <a:p>
            <a:r>
              <a:rPr lang="en-GB" sz="1100" dirty="0"/>
              <a:t>Working closely with designers and developers to turn user data into actionable product/service requirements that feed into prototype development, and influence product direction</a:t>
            </a:r>
          </a:p>
          <a:p>
            <a:r>
              <a:rPr lang="en-GB" sz="1100" dirty="0"/>
              <a:t>Managing ad-hoc </a:t>
            </a:r>
            <a:r>
              <a:rPr lang="en-GB" sz="1100" dirty="0">
                <a:solidFill>
                  <a:srgbClr val="FF0000"/>
                </a:solidFill>
              </a:rPr>
              <a:t>qualitative/quantitative</a:t>
            </a:r>
            <a:r>
              <a:rPr lang="en-GB" sz="1100" dirty="0"/>
              <a:t> research projects such as proposition development, visual identity and customer experience mapping</a:t>
            </a:r>
          </a:p>
          <a:p>
            <a:r>
              <a:rPr lang="en-GB" sz="1100" dirty="0"/>
              <a:t>Applying knowledge in human factors and the user- design process to product and service design in an iterative development environment</a:t>
            </a:r>
          </a:p>
          <a:p>
            <a:r>
              <a:rPr lang="en-GB" sz="1100" dirty="0"/>
              <a:t>Presenting findings and related design/business recommendations and customer insights to senior decision makers</a:t>
            </a:r>
          </a:p>
          <a:p>
            <a:r>
              <a:rPr lang="en-GB" sz="1100" dirty="0"/>
              <a:t>Managing day-to-day operations with a range of usability and market research agencies with accountability for schedules, value for money and deliverables</a:t>
            </a:r>
          </a:p>
          <a:p>
            <a:r>
              <a:rPr lang="en-GB" sz="1100" dirty="0"/>
              <a:t>Promoting user centred design principles and best practice across the organisation</a:t>
            </a:r>
          </a:p>
          <a:p>
            <a:endParaRPr lang="en-GB" dirty="0"/>
          </a:p>
        </p:txBody>
      </p:sp>
    </p:spTree>
    <p:extLst>
      <p:ext uri="{BB962C8B-B14F-4D97-AF65-F5344CB8AC3E}">
        <p14:creationId xmlns:p14="http://schemas.microsoft.com/office/powerpoint/2010/main" val="1670523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06" y="1541859"/>
            <a:ext cx="6457950" cy="610792"/>
          </a:xfrm>
        </p:spPr>
        <p:txBody>
          <a:bodyPr/>
          <a:lstStyle/>
          <a:p>
            <a:pPr algn="l"/>
            <a:r>
              <a:rPr lang="en-US" dirty="0" smtClean="0"/>
              <a:t>WHAT IS USER RESEARCH?</a:t>
            </a:r>
            <a:endParaRPr lang="en-US" dirty="0"/>
          </a:p>
        </p:txBody>
      </p:sp>
      <p:sp>
        <p:nvSpPr>
          <p:cNvPr id="5" name="Content Placeholder 2"/>
          <p:cNvSpPr>
            <a:spLocks noGrp="1"/>
          </p:cNvSpPr>
          <p:nvPr>
            <p:ph idx="1"/>
          </p:nvPr>
        </p:nvSpPr>
        <p:spPr>
          <a:xfrm>
            <a:off x="295381" y="2269393"/>
            <a:ext cx="7943744" cy="3733370"/>
          </a:xfrm>
        </p:spPr>
        <p:txBody>
          <a:bodyPr>
            <a:normAutofit/>
          </a:bodyPr>
          <a:lstStyle/>
          <a:p>
            <a:r>
              <a:rPr lang="en-US" sz="1500" dirty="0">
                <a:solidFill>
                  <a:schemeClr val="tx1">
                    <a:lumMod val="85000"/>
                  </a:schemeClr>
                </a:solidFill>
                <a:latin typeface="Helvetica" charset="0"/>
                <a:ea typeface="Helvetica" charset="0"/>
                <a:cs typeface="Helvetica" charset="0"/>
              </a:rPr>
              <a:t>User Research focuses on understanding user </a:t>
            </a:r>
            <a:r>
              <a:rPr lang="en-US" sz="1500" dirty="0">
                <a:solidFill>
                  <a:srgbClr val="FF0000"/>
                </a:solidFill>
                <a:latin typeface="Helvetica" charset="0"/>
                <a:ea typeface="Helvetica" charset="0"/>
                <a:cs typeface="Helvetica" charset="0"/>
              </a:rPr>
              <a:t>behaviors</a:t>
            </a:r>
            <a:r>
              <a:rPr lang="en-US" sz="1500" dirty="0">
                <a:solidFill>
                  <a:schemeClr val="tx1">
                    <a:lumMod val="85000"/>
                  </a:schemeClr>
                </a:solidFill>
                <a:latin typeface="Helvetica" charset="0"/>
                <a:ea typeface="Helvetica" charset="0"/>
                <a:cs typeface="Helvetica" charset="0"/>
              </a:rPr>
              <a:t>, </a:t>
            </a:r>
            <a:r>
              <a:rPr lang="en-US" sz="1500" dirty="0">
                <a:solidFill>
                  <a:srgbClr val="FF0000"/>
                </a:solidFill>
                <a:latin typeface="Helvetica" charset="0"/>
                <a:ea typeface="Helvetica" charset="0"/>
                <a:cs typeface="Helvetica" charset="0"/>
              </a:rPr>
              <a:t>needs</a:t>
            </a:r>
            <a:r>
              <a:rPr lang="en-US" sz="1500" dirty="0">
                <a:solidFill>
                  <a:schemeClr val="tx1">
                    <a:lumMod val="85000"/>
                  </a:schemeClr>
                </a:solidFill>
                <a:latin typeface="Helvetica" charset="0"/>
                <a:ea typeface="Helvetica" charset="0"/>
                <a:cs typeface="Helvetica" charset="0"/>
              </a:rPr>
              <a:t>, and </a:t>
            </a:r>
            <a:r>
              <a:rPr lang="en-US" sz="1500" dirty="0">
                <a:solidFill>
                  <a:srgbClr val="FF0000"/>
                </a:solidFill>
                <a:latin typeface="Helvetica" charset="0"/>
                <a:ea typeface="Helvetica" charset="0"/>
                <a:cs typeface="Helvetica" charset="0"/>
              </a:rPr>
              <a:t>motivations</a:t>
            </a:r>
            <a:r>
              <a:rPr lang="en-US" sz="1500" dirty="0">
                <a:solidFill>
                  <a:schemeClr val="tx1">
                    <a:lumMod val="85000"/>
                  </a:schemeClr>
                </a:solidFill>
                <a:latin typeface="Helvetica" charset="0"/>
                <a:ea typeface="Helvetica" charset="0"/>
                <a:cs typeface="Helvetica" charset="0"/>
              </a:rPr>
              <a:t> through observation techniques, task analysis, and other </a:t>
            </a:r>
            <a:r>
              <a:rPr lang="en-US" sz="1500" b="1" u="sng" dirty="0">
                <a:solidFill>
                  <a:schemeClr val="tx1">
                    <a:lumMod val="85000"/>
                  </a:schemeClr>
                </a:solidFill>
                <a:latin typeface="Helvetica" charset="0"/>
                <a:ea typeface="Helvetica" charset="0"/>
                <a:cs typeface="Helvetica" charset="0"/>
              </a:rPr>
              <a:t>feedback methodologies</a:t>
            </a:r>
            <a:r>
              <a:rPr lang="en-US" sz="1500" u="sng" dirty="0" smtClean="0">
                <a:solidFill>
                  <a:schemeClr val="tx1">
                    <a:lumMod val="85000"/>
                  </a:schemeClr>
                </a:solidFill>
                <a:latin typeface="Helvetica" charset="0"/>
                <a:ea typeface="Helvetica" charset="0"/>
                <a:cs typeface="Helvetica" charset="0"/>
              </a:rPr>
              <a:t>.</a:t>
            </a:r>
          </a:p>
          <a:p>
            <a:pPr marL="0" indent="0">
              <a:buNone/>
            </a:pPr>
            <a:endParaRPr lang="en-US" sz="1500" dirty="0">
              <a:solidFill>
                <a:schemeClr val="tx1">
                  <a:lumMod val="85000"/>
                </a:schemeClr>
              </a:solidFill>
              <a:latin typeface="Helvetica" charset="0"/>
              <a:ea typeface="Helvetica" charset="0"/>
              <a:cs typeface="Helvetica" charset="0"/>
            </a:endParaRPr>
          </a:p>
          <a:p>
            <a:r>
              <a:rPr lang="en-US" sz="1500" dirty="0">
                <a:solidFill>
                  <a:schemeClr val="tx1">
                    <a:lumMod val="85000"/>
                  </a:schemeClr>
                </a:solidFill>
                <a:latin typeface="Helvetica" charset="0"/>
                <a:ea typeface="Helvetica" charset="0"/>
                <a:cs typeface="Helvetica" charset="0"/>
              </a:rPr>
              <a:t>Design research describes any number of investigative techniques used to add </a:t>
            </a:r>
            <a:r>
              <a:rPr lang="en-US" sz="1500" b="1" u="sng" dirty="0">
                <a:solidFill>
                  <a:schemeClr val="tx1">
                    <a:lumMod val="85000"/>
                  </a:schemeClr>
                </a:solidFill>
                <a:latin typeface="Helvetica" charset="0"/>
                <a:ea typeface="Helvetica" charset="0"/>
                <a:cs typeface="Helvetica" charset="0"/>
              </a:rPr>
              <a:t>context</a:t>
            </a:r>
            <a:r>
              <a:rPr lang="en-US" sz="1500" dirty="0">
                <a:solidFill>
                  <a:schemeClr val="tx1">
                    <a:lumMod val="85000"/>
                  </a:schemeClr>
                </a:solidFill>
                <a:latin typeface="Helvetica" charset="0"/>
                <a:ea typeface="Helvetica" charset="0"/>
                <a:cs typeface="Helvetica" charset="0"/>
              </a:rPr>
              <a:t> and </a:t>
            </a:r>
            <a:r>
              <a:rPr lang="en-US" sz="1500" b="1" u="sng" dirty="0">
                <a:solidFill>
                  <a:schemeClr val="tx1">
                    <a:lumMod val="85000"/>
                  </a:schemeClr>
                </a:solidFill>
                <a:latin typeface="Helvetica" charset="0"/>
                <a:ea typeface="Helvetica" charset="0"/>
                <a:cs typeface="Helvetica" charset="0"/>
              </a:rPr>
              <a:t>insight</a:t>
            </a:r>
            <a:r>
              <a:rPr lang="en-US" sz="1500" u="sng" dirty="0">
                <a:solidFill>
                  <a:schemeClr val="tx1">
                    <a:lumMod val="85000"/>
                  </a:schemeClr>
                </a:solidFill>
                <a:latin typeface="Helvetica" charset="0"/>
                <a:ea typeface="Helvetica" charset="0"/>
                <a:cs typeface="Helvetica" charset="0"/>
              </a:rPr>
              <a:t> </a:t>
            </a:r>
            <a:r>
              <a:rPr lang="en-US" sz="1500" dirty="0">
                <a:solidFill>
                  <a:schemeClr val="tx1">
                    <a:lumMod val="85000"/>
                  </a:schemeClr>
                </a:solidFill>
                <a:latin typeface="Helvetica" charset="0"/>
                <a:ea typeface="Helvetica" charset="0"/>
                <a:cs typeface="Helvetica" charset="0"/>
              </a:rPr>
              <a:t>to the design process</a:t>
            </a:r>
            <a:r>
              <a:rPr lang="en-US" sz="1500" dirty="0" smtClean="0">
                <a:solidFill>
                  <a:schemeClr val="tx1">
                    <a:lumMod val="85000"/>
                  </a:schemeClr>
                </a:solidFill>
                <a:latin typeface="Helvetica" charset="0"/>
                <a:ea typeface="Helvetica" charset="0"/>
                <a:cs typeface="Helvetica" charset="0"/>
              </a:rPr>
              <a:t>.</a:t>
            </a:r>
          </a:p>
          <a:p>
            <a:pPr marL="0" indent="0">
              <a:buNone/>
            </a:pPr>
            <a:endParaRPr lang="en-US" sz="1500" dirty="0">
              <a:solidFill>
                <a:schemeClr val="tx1">
                  <a:lumMod val="85000"/>
                </a:schemeClr>
              </a:solidFill>
              <a:latin typeface="Helvetica" charset="0"/>
              <a:ea typeface="Helvetica" charset="0"/>
              <a:cs typeface="Helvetica" charset="0"/>
            </a:endParaRPr>
          </a:p>
          <a:p>
            <a:r>
              <a:rPr lang="en-US" sz="1500" dirty="0">
                <a:solidFill>
                  <a:schemeClr val="tx1">
                    <a:lumMod val="85000"/>
                  </a:schemeClr>
                </a:solidFill>
                <a:latin typeface="Helvetica" charset="0"/>
                <a:ea typeface="Helvetica" charset="0"/>
                <a:cs typeface="Helvetica" charset="0"/>
              </a:rPr>
              <a:t>Good user research provides </a:t>
            </a:r>
            <a:r>
              <a:rPr lang="en-US" sz="1800" b="1" u="sng" dirty="0">
                <a:solidFill>
                  <a:schemeClr val="tx1">
                    <a:lumMod val="85000"/>
                  </a:schemeClr>
                </a:solidFill>
                <a:latin typeface="Helvetica" charset="0"/>
                <a:ea typeface="Helvetica" charset="0"/>
                <a:cs typeface="Helvetica" charset="0"/>
              </a:rPr>
              <a:t>actionable</a:t>
            </a:r>
            <a:r>
              <a:rPr lang="en-US" sz="1800" dirty="0">
                <a:solidFill>
                  <a:schemeClr val="tx1">
                    <a:lumMod val="85000"/>
                  </a:schemeClr>
                </a:solidFill>
                <a:latin typeface="Helvetica" charset="0"/>
                <a:ea typeface="Helvetica" charset="0"/>
                <a:cs typeface="Helvetica" charset="0"/>
              </a:rPr>
              <a:t> </a:t>
            </a:r>
            <a:r>
              <a:rPr lang="en-US" sz="1500" dirty="0">
                <a:solidFill>
                  <a:schemeClr val="tx1">
                    <a:lumMod val="85000"/>
                  </a:schemeClr>
                </a:solidFill>
                <a:latin typeface="Helvetica" charset="0"/>
                <a:ea typeface="Helvetica" charset="0"/>
                <a:cs typeface="Helvetica" charset="0"/>
              </a:rPr>
              <a:t>and </a:t>
            </a:r>
            <a:r>
              <a:rPr lang="en-US" sz="1800" b="1" u="sng" dirty="0">
                <a:solidFill>
                  <a:schemeClr val="tx1">
                    <a:lumMod val="85000"/>
                  </a:schemeClr>
                </a:solidFill>
                <a:latin typeface="Helvetica" charset="0"/>
                <a:ea typeface="Helvetica" charset="0"/>
                <a:cs typeface="Helvetica" charset="0"/>
              </a:rPr>
              <a:t>testable</a:t>
            </a:r>
            <a:r>
              <a:rPr lang="en-US" sz="1800" dirty="0">
                <a:solidFill>
                  <a:schemeClr val="tx1">
                    <a:lumMod val="85000"/>
                  </a:schemeClr>
                </a:solidFill>
                <a:latin typeface="Helvetica" charset="0"/>
                <a:ea typeface="Helvetica" charset="0"/>
                <a:cs typeface="Helvetica" charset="0"/>
              </a:rPr>
              <a:t> </a:t>
            </a:r>
            <a:r>
              <a:rPr lang="en-US" sz="1500" dirty="0">
                <a:solidFill>
                  <a:schemeClr val="tx1">
                    <a:lumMod val="85000"/>
                  </a:schemeClr>
                </a:solidFill>
                <a:latin typeface="Helvetica" charset="0"/>
                <a:ea typeface="Helvetica" charset="0"/>
                <a:cs typeface="Helvetica" charset="0"/>
              </a:rPr>
              <a:t>insights into users’ needs</a:t>
            </a:r>
            <a:r>
              <a:rPr lang="en-US" sz="1500" dirty="0" smtClean="0">
                <a:solidFill>
                  <a:schemeClr val="tx1">
                    <a:lumMod val="85000"/>
                  </a:schemeClr>
                </a:solidFill>
                <a:latin typeface="Helvetica" charset="0"/>
                <a:ea typeface="Helvetica" charset="0"/>
                <a:cs typeface="Helvetica" charset="0"/>
              </a:rPr>
              <a:t>.</a:t>
            </a:r>
          </a:p>
          <a:p>
            <a:pPr marL="0" indent="0">
              <a:buNone/>
            </a:pPr>
            <a:endParaRPr lang="en-US" sz="1500" dirty="0">
              <a:solidFill>
                <a:schemeClr val="tx1">
                  <a:lumMod val="85000"/>
                </a:schemeClr>
              </a:solidFill>
              <a:latin typeface="Helvetica" charset="0"/>
              <a:ea typeface="Helvetica" charset="0"/>
              <a:cs typeface="Helvetica" charset="0"/>
            </a:endParaRPr>
          </a:p>
          <a:p>
            <a:r>
              <a:rPr lang="en-US" sz="1500" dirty="0">
                <a:solidFill>
                  <a:schemeClr val="tx1">
                    <a:lumMod val="85000"/>
                  </a:schemeClr>
                </a:solidFill>
                <a:latin typeface="Helvetica" charset="0"/>
                <a:ea typeface="Helvetica" charset="0"/>
                <a:cs typeface="Helvetica" charset="0"/>
              </a:rPr>
              <a:t>User research helps us to understand how other people live their lives, so that we can respond more effectively to their needs with </a:t>
            </a:r>
            <a:r>
              <a:rPr lang="en-US" sz="1500" b="1" u="sng" dirty="0">
                <a:solidFill>
                  <a:schemeClr val="tx1">
                    <a:lumMod val="85000"/>
                  </a:schemeClr>
                </a:solidFill>
                <a:latin typeface="Helvetica" charset="0"/>
                <a:ea typeface="Helvetica" charset="0"/>
                <a:cs typeface="Helvetica" charset="0"/>
              </a:rPr>
              <a:t>informed and inspired design </a:t>
            </a:r>
            <a:r>
              <a:rPr lang="en-US" sz="1500" dirty="0">
                <a:solidFill>
                  <a:schemeClr val="tx1">
                    <a:lumMod val="85000"/>
                  </a:schemeClr>
                </a:solidFill>
                <a:latin typeface="Helvetica" charset="0"/>
                <a:ea typeface="Helvetica" charset="0"/>
                <a:cs typeface="Helvetica" charset="0"/>
              </a:rPr>
              <a:t>solutions. </a:t>
            </a:r>
          </a:p>
          <a:p>
            <a:pPr marL="0" indent="0">
              <a:buNone/>
            </a:pPr>
            <a:endParaRPr lang="en-US" sz="1500" i="1" dirty="0">
              <a:latin typeface="Helvetica" charset="0"/>
              <a:ea typeface="Helvetica" charset="0"/>
              <a:cs typeface="Helvetica" charset="0"/>
            </a:endParaRPr>
          </a:p>
          <a:p>
            <a:pPr marL="0" indent="0">
              <a:buNone/>
            </a:pPr>
            <a:endParaRPr lang="en-US" sz="1500" dirty="0">
              <a:latin typeface="Helvetica" charset="0"/>
              <a:ea typeface="Helvetica" charset="0"/>
              <a:cs typeface="Helvetica" charset="0"/>
            </a:endParaRPr>
          </a:p>
          <a:p>
            <a:pPr marL="0" indent="0">
              <a:buNone/>
            </a:pPr>
            <a:endParaRPr lang="en-US" sz="1500" i="1" dirty="0">
              <a:latin typeface="Helvetica" charset="0"/>
              <a:ea typeface="Helvetica" charset="0"/>
              <a:cs typeface="Helvetica" charset="0"/>
            </a:endParaRPr>
          </a:p>
          <a:p>
            <a:pPr marL="0" indent="0">
              <a:buNone/>
            </a:pPr>
            <a:endParaRPr lang="en-US" sz="1500" i="1" dirty="0">
              <a:latin typeface="Helvetica" charset="0"/>
              <a:ea typeface="Helvetica" charset="0"/>
              <a:cs typeface="Helvetica" charset="0"/>
            </a:endParaRPr>
          </a:p>
          <a:p>
            <a:endParaRPr lang="en-US" sz="1500" dirty="0">
              <a:latin typeface="Helvetica" charset="0"/>
              <a:ea typeface="Helvetica" charset="0"/>
              <a:cs typeface="Helvetica" charset="0"/>
            </a:endParaRPr>
          </a:p>
        </p:txBody>
      </p:sp>
    </p:spTree>
    <p:extLst>
      <p:ext uri="{BB962C8B-B14F-4D97-AF65-F5344CB8AC3E}">
        <p14:creationId xmlns:p14="http://schemas.microsoft.com/office/powerpoint/2010/main" val="1535829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24200" y="1731444"/>
            <a:ext cx="5852922" cy="3084758"/>
          </a:xfrm>
          <a:prstGeom prst="rect">
            <a:avLst/>
          </a:prstGeom>
        </p:spPr>
      </p:pic>
      <p:sp>
        <p:nvSpPr>
          <p:cNvPr id="5" name="Rectangle 4"/>
          <p:cNvSpPr/>
          <p:nvPr/>
        </p:nvSpPr>
        <p:spPr>
          <a:xfrm>
            <a:off x="438149" y="5200561"/>
            <a:ext cx="7544315" cy="646331"/>
          </a:xfrm>
          <a:prstGeom prst="rect">
            <a:avLst/>
          </a:prstGeom>
        </p:spPr>
        <p:txBody>
          <a:bodyPr wrap="square">
            <a:spAutoFit/>
          </a:bodyPr>
          <a:lstStyle/>
          <a:p>
            <a:r>
              <a:rPr lang="en-GB" i="1" dirty="0"/>
              <a:t>Information ecology</a:t>
            </a:r>
            <a:r>
              <a:rPr lang="en-GB" dirty="0"/>
              <a:t> is an emerging, loosely-</a:t>
            </a:r>
            <a:r>
              <a:rPr lang="en-GB" i="1" dirty="0"/>
              <a:t>defined</a:t>
            </a:r>
            <a:r>
              <a:rPr lang="en-GB" dirty="0"/>
              <a:t> field generally concerned with </a:t>
            </a:r>
            <a:r>
              <a:rPr lang="en-GB" dirty="0" smtClean="0"/>
              <a:t>modelling </a:t>
            </a:r>
            <a:r>
              <a:rPr lang="en-GB" dirty="0"/>
              <a:t>information processes in human systems.</a:t>
            </a:r>
          </a:p>
        </p:txBody>
      </p:sp>
      <p:sp>
        <p:nvSpPr>
          <p:cNvPr id="6" name="Rectangle 5"/>
          <p:cNvSpPr/>
          <p:nvPr/>
        </p:nvSpPr>
        <p:spPr>
          <a:xfrm>
            <a:off x="2790837" y="569768"/>
            <a:ext cx="3494162" cy="646331"/>
          </a:xfrm>
          <a:prstGeom prst="rect">
            <a:avLst/>
          </a:prstGeom>
        </p:spPr>
        <p:txBody>
          <a:bodyPr wrap="none">
            <a:spAutoFit/>
          </a:bodyPr>
          <a:lstStyle/>
          <a:p>
            <a:r>
              <a:rPr lang="en-US" sz="3600" b="1" dirty="0"/>
              <a:t>USER RESEARCH?</a:t>
            </a:r>
            <a:endParaRPr lang="en-GB" sz="3600" b="1" dirty="0"/>
          </a:p>
        </p:txBody>
      </p:sp>
      <p:pic>
        <p:nvPicPr>
          <p:cNvPr id="7" name="Picture 6"/>
          <p:cNvPicPr>
            <a:picLocks noChangeAspect="1"/>
          </p:cNvPicPr>
          <p:nvPr/>
        </p:nvPicPr>
        <p:blipFill>
          <a:blip r:embed="rId3"/>
          <a:stretch>
            <a:fillRect/>
          </a:stretch>
        </p:blipFill>
        <p:spPr>
          <a:xfrm>
            <a:off x="242887" y="1814512"/>
            <a:ext cx="2783275" cy="2328863"/>
          </a:xfrm>
          <a:prstGeom prst="rect">
            <a:avLst/>
          </a:prstGeom>
        </p:spPr>
      </p:pic>
    </p:spTree>
    <p:extLst>
      <p:ext uri="{BB962C8B-B14F-4D97-AF65-F5344CB8AC3E}">
        <p14:creationId xmlns:p14="http://schemas.microsoft.com/office/powerpoint/2010/main" val="2075006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User Research</a:t>
            </a:r>
            <a:endParaRPr lang="en-US" dirty="0"/>
          </a:p>
        </p:txBody>
      </p:sp>
      <p:sp>
        <p:nvSpPr>
          <p:cNvPr id="3" name="Content Placeholder 2"/>
          <p:cNvSpPr>
            <a:spLocks noGrp="1"/>
          </p:cNvSpPr>
          <p:nvPr>
            <p:ph idx="1"/>
          </p:nvPr>
        </p:nvSpPr>
        <p:spPr/>
        <p:txBody>
          <a:bodyPr/>
          <a:lstStyle/>
          <a:p>
            <a:r>
              <a:rPr lang="en-US" dirty="0" smtClean="0"/>
              <a:t>User Goals </a:t>
            </a:r>
          </a:p>
          <a:p>
            <a:r>
              <a:rPr lang="en-US" dirty="0" smtClean="0"/>
              <a:t>Business Goals </a:t>
            </a:r>
          </a:p>
          <a:p>
            <a:endParaRPr lang="en-US" dirty="0"/>
          </a:p>
        </p:txBody>
      </p:sp>
      <p:pic>
        <p:nvPicPr>
          <p:cNvPr id="4" name="Picture 3"/>
          <p:cNvPicPr>
            <a:picLocks noChangeAspect="1"/>
          </p:cNvPicPr>
          <p:nvPr/>
        </p:nvPicPr>
        <p:blipFill>
          <a:blip r:embed="rId2"/>
          <a:stretch>
            <a:fillRect/>
          </a:stretch>
        </p:blipFill>
        <p:spPr>
          <a:xfrm>
            <a:off x="4515644" y="2584450"/>
            <a:ext cx="3810000" cy="3467100"/>
          </a:xfrm>
          <a:prstGeom prst="rect">
            <a:avLst/>
          </a:prstGeom>
        </p:spPr>
      </p:pic>
    </p:spTree>
    <p:extLst>
      <p:ext uri="{BB962C8B-B14F-4D97-AF65-F5344CB8AC3E}">
        <p14:creationId xmlns:p14="http://schemas.microsoft.com/office/powerpoint/2010/main" val="2362939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900" y="165100"/>
            <a:ext cx="8813800" cy="158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602581" y="-12700"/>
            <a:ext cx="5786437" cy="6695125"/>
          </a:xfrm>
          <a:prstGeom prst="rect">
            <a:avLst/>
          </a:prstGeom>
        </p:spPr>
      </p:pic>
    </p:spTree>
    <p:extLst>
      <p:ext uri="{BB962C8B-B14F-4D97-AF65-F5344CB8AC3E}">
        <p14:creationId xmlns:p14="http://schemas.microsoft.com/office/powerpoint/2010/main" val="1589084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623" y="1645468"/>
            <a:ext cx="8949704" cy="5212532"/>
          </a:xfrm>
          <a:prstGeom prst="rect">
            <a:avLst/>
          </a:prstGeom>
        </p:spPr>
      </p:pic>
    </p:spTree>
    <p:extLst>
      <p:ext uri="{BB962C8B-B14F-4D97-AF65-F5344CB8AC3E}">
        <p14:creationId xmlns:p14="http://schemas.microsoft.com/office/powerpoint/2010/main" val="4264051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037" y="1605004"/>
            <a:ext cx="4009431" cy="523220"/>
          </a:xfrm>
          <a:prstGeom prst="rect">
            <a:avLst/>
          </a:prstGeom>
        </p:spPr>
        <p:txBody>
          <a:bodyPr wrap="none">
            <a:spAutoFit/>
          </a:bodyPr>
          <a:lstStyle/>
          <a:p>
            <a:r>
              <a:rPr lang="en-GB" sz="2800" dirty="0" smtClean="0">
                <a:latin typeface="Aharoni" panose="02010803020104030203" pitchFamily="2" charset="-79"/>
                <a:cs typeface="Aharoni" panose="02010803020104030203" pitchFamily="2" charset="-79"/>
              </a:rPr>
              <a:t>Efficient Development</a:t>
            </a:r>
            <a:r>
              <a:rPr lang="en-GB" sz="2800" dirty="0">
                <a:latin typeface="Aharoni" panose="02010803020104030203" pitchFamily="2" charset="-79"/>
                <a:cs typeface="Aharoni" panose="02010803020104030203" pitchFamily="2" charset="-79"/>
              </a:rPr>
              <a:t>..</a:t>
            </a:r>
          </a:p>
        </p:txBody>
      </p:sp>
      <p:sp>
        <p:nvSpPr>
          <p:cNvPr id="3" name="Rectangle 2"/>
          <p:cNvSpPr/>
          <p:nvPr/>
        </p:nvSpPr>
        <p:spPr>
          <a:xfrm>
            <a:off x="477795" y="2584270"/>
            <a:ext cx="7010400" cy="2862322"/>
          </a:xfrm>
          <a:prstGeom prst="rect">
            <a:avLst/>
          </a:prstGeom>
        </p:spPr>
        <p:txBody>
          <a:bodyPr wrap="square">
            <a:spAutoFit/>
          </a:bodyPr>
          <a:lstStyle/>
          <a:p>
            <a:r>
              <a:rPr lang="en-GB" dirty="0">
                <a:latin typeface="Aharoni" panose="02010803020104030203" pitchFamily="2" charset="-79"/>
                <a:cs typeface="Aharoni" panose="02010803020104030203" pitchFamily="2" charset="-79"/>
              </a:rPr>
              <a:t>Relies on the systems </a:t>
            </a:r>
            <a:r>
              <a:rPr lang="en-GB" dirty="0" smtClean="0">
                <a:latin typeface="Aharoni" panose="02010803020104030203" pitchFamily="2" charset="-79"/>
                <a:cs typeface="Aharoni" panose="02010803020104030203" pitchFamily="2" charset="-79"/>
              </a:rPr>
              <a:t>developer having </a:t>
            </a:r>
            <a:r>
              <a:rPr lang="en-GB" dirty="0">
                <a:latin typeface="Aharoni" panose="02010803020104030203" pitchFamily="2" charset="-79"/>
                <a:cs typeface="Aharoni" panose="02010803020104030203" pitchFamily="2" charset="-79"/>
              </a:rPr>
              <a:t>a GOOD understanding of the stakeholders</a:t>
            </a:r>
          </a:p>
          <a:p>
            <a:endParaRPr lang="en-GB" dirty="0">
              <a:latin typeface="Aharoni" panose="02010803020104030203" pitchFamily="2" charset="-79"/>
              <a:cs typeface="Aharoni" panose="02010803020104030203" pitchFamily="2" charset="-79"/>
            </a:endParaRPr>
          </a:p>
          <a:p>
            <a:pPr marL="342900" indent="-342900">
              <a:buFont typeface="+mj-lt"/>
              <a:buAutoNum type="arabicPeriod"/>
            </a:pPr>
            <a:r>
              <a:rPr lang="en-GB" dirty="0" smtClean="0">
                <a:latin typeface="Aharoni" panose="02010803020104030203" pitchFamily="2" charset="-79"/>
                <a:cs typeface="Aharoni" panose="02010803020104030203" pitchFamily="2" charset="-79"/>
              </a:rPr>
              <a:t>Needs</a:t>
            </a:r>
            <a:endParaRPr lang="en-GB" dirty="0">
              <a:latin typeface="Aharoni" panose="02010803020104030203" pitchFamily="2" charset="-79"/>
              <a:cs typeface="Aharoni" panose="02010803020104030203" pitchFamily="2" charset="-79"/>
            </a:endParaRPr>
          </a:p>
          <a:p>
            <a:pPr marL="342900" indent="-342900">
              <a:buFont typeface="+mj-lt"/>
              <a:buAutoNum type="arabicPeriod"/>
            </a:pPr>
            <a:endParaRPr lang="en-GB" dirty="0">
              <a:latin typeface="Aharoni" panose="02010803020104030203" pitchFamily="2" charset="-79"/>
              <a:cs typeface="Aharoni" panose="02010803020104030203" pitchFamily="2" charset="-79"/>
            </a:endParaRPr>
          </a:p>
          <a:p>
            <a:pPr marL="342900" indent="-342900">
              <a:buFont typeface="+mj-lt"/>
              <a:buAutoNum type="arabicPeriod"/>
            </a:pPr>
            <a:r>
              <a:rPr lang="en-GB" dirty="0" smtClean="0">
                <a:latin typeface="Aharoni" panose="02010803020104030203" pitchFamily="2" charset="-79"/>
                <a:cs typeface="Aharoni" panose="02010803020104030203" pitchFamily="2" charset="-79"/>
              </a:rPr>
              <a:t>Objectives</a:t>
            </a:r>
            <a:endParaRPr lang="en-GB" dirty="0">
              <a:latin typeface="Aharoni" panose="02010803020104030203" pitchFamily="2" charset="-79"/>
              <a:cs typeface="Aharoni" panose="02010803020104030203" pitchFamily="2" charset="-79"/>
            </a:endParaRPr>
          </a:p>
          <a:p>
            <a:pPr marL="342900" indent="-342900">
              <a:buFont typeface="+mj-lt"/>
              <a:buAutoNum type="arabicPeriod"/>
            </a:pPr>
            <a:endParaRPr lang="en-GB" dirty="0">
              <a:latin typeface="Aharoni" panose="02010803020104030203" pitchFamily="2" charset="-79"/>
              <a:cs typeface="Aharoni" panose="02010803020104030203" pitchFamily="2" charset="-79"/>
            </a:endParaRPr>
          </a:p>
          <a:p>
            <a:pPr marL="342900" indent="-342900">
              <a:buFont typeface="+mj-lt"/>
              <a:buAutoNum type="arabicPeriod"/>
            </a:pPr>
            <a:r>
              <a:rPr lang="en-GB" dirty="0" smtClean="0">
                <a:latin typeface="Aharoni" panose="02010803020104030203" pitchFamily="2" charset="-79"/>
                <a:cs typeface="Aharoni" panose="02010803020104030203" pitchFamily="2" charset="-79"/>
              </a:rPr>
              <a:t>Context</a:t>
            </a:r>
            <a:endParaRPr lang="en-GB" dirty="0">
              <a:latin typeface="Aharoni" panose="02010803020104030203" pitchFamily="2" charset="-79"/>
              <a:cs typeface="Aharoni" panose="02010803020104030203" pitchFamily="2" charset="-79"/>
            </a:endParaRPr>
          </a:p>
          <a:p>
            <a:endParaRPr lang="en-GB" dirty="0">
              <a:latin typeface="Aharoni" panose="02010803020104030203" pitchFamily="2" charset="-79"/>
              <a:cs typeface="Aharoni" panose="02010803020104030203" pitchFamily="2" charset="-79"/>
            </a:endParaRPr>
          </a:p>
          <a:p>
            <a:r>
              <a:rPr lang="en-GB" dirty="0">
                <a:latin typeface="Aharoni" panose="02010803020104030203" pitchFamily="2" charset="-79"/>
                <a:cs typeface="Aharoni" panose="02010803020104030203" pitchFamily="2" charset="-79"/>
              </a:rPr>
              <a:t>! And.. Knowing what the technology can do!</a:t>
            </a:r>
          </a:p>
        </p:txBody>
      </p:sp>
    </p:spTree>
    <p:extLst>
      <p:ext uri="{BB962C8B-B14F-4D97-AF65-F5344CB8AC3E}">
        <p14:creationId xmlns:p14="http://schemas.microsoft.com/office/powerpoint/2010/main" val="373696531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74717" y="1657349"/>
            <a:ext cx="6173699" cy="3636818"/>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76450" y="1657349"/>
            <a:ext cx="5143500" cy="3287550"/>
          </a:xfrm>
          <a:prstGeom prst="rect">
            <a:avLst/>
          </a:prstGeom>
        </p:spPr>
      </p:pic>
      <p:sp>
        <p:nvSpPr>
          <p:cNvPr id="6" name="Rectangle 5"/>
          <p:cNvSpPr/>
          <p:nvPr/>
        </p:nvSpPr>
        <p:spPr>
          <a:xfrm>
            <a:off x="5735784" y="5757176"/>
            <a:ext cx="4572000" cy="219291"/>
          </a:xfrm>
          <a:prstGeom prst="rect">
            <a:avLst/>
          </a:prstGeom>
        </p:spPr>
        <p:txBody>
          <a:bodyPr>
            <a:spAutoFit/>
          </a:bodyPr>
          <a:lstStyle/>
          <a:p>
            <a:r>
              <a:rPr lang="en-US" sz="825" dirty="0"/>
              <a:t>http://</a:t>
            </a:r>
            <a:r>
              <a:rPr lang="en-US" sz="825" dirty="0" err="1"/>
              <a:t>www.nngroup.com</a:t>
            </a:r>
            <a:r>
              <a:rPr lang="en-US" sz="825" dirty="0"/>
              <a:t>/articles/which-</a:t>
            </a:r>
            <a:r>
              <a:rPr lang="en-US" sz="825" dirty="0" err="1"/>
              <a:t>ux</a:t>
            </a:r>
            <a:r>
              <a:rPr lang="en-US" sz="825" dirty="0"/>
              <a:t>-research-methods/</a:t>
            </a:r>
          </a:p>
        </p:txBody>
      </p:sp>
      <p:sp>
        <p:nvSpPr>
          <p:cNvPr id="7" name="Title 1"/>
          <p:cNvSpPr txBox="1">
            <a:spLocks/>
          </p:cNvSpPr>
          <p:nvPr/>
        </p:nvSpPr>
        <p:spPr>
          <a:xfrm>
            <a:off x="589236" y="804407"/>
            <a:ext cx="6457950" cy="969771"/>
          </a:xfrm>
          <a:prstGeom prst="rect">
            <a:avLst/>
          </a:prstGeom>
        </p:spPr>
        <p:txBody>
          <a:bodyPr vert="horz" lIns="68580" tIns="34290" rIns="68580" bIns="3429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Arial" charset="0"/>
                <a:ea typeface="+mj-ea"/>
                <a:cs typeface="+mj-cs"/>
              </a:defRPr>
            </a:lvl1pPr>
          </a:lstStyle>
          <a:p>
            <a:pPr algn="l"/>
            <a:r>
              <a:rPr lang="en-US" sz="3000"/>
              <a:t>METHODS</a:t>
            </a:r>
            <a:endParaRPr lang="en-US" sz="3000" dirty="0"/>
          </a:p>
        </p:txBody>
      </p:sp>
    </p:spTree>
    <p:extLst>
      <p:ext uri="{BB962C8B-B14F-4D97-AF65-F5344CB8AC3E}">
        <p14:creationId xmlns:p14="http://schemas.microsoft.com/office/powerpoint/2010/main" val="29545904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5411" y="1050127"/>
            <a:ext cx="6457950" cy="969771"/>
          </a:xfrm>
        </p:spPr>
        <p:txBody>
          <a:bodyPr>
            <a:normAutofit/>
          </a:bodyPr>
          <a:lstStyle/>
          <a:p>
            <a:pPr algn="l"/>
            <a:r>
              <a:rPr lang="en-US" sz="2800" dirty="0" smtClean="0"/>
              <a:t>METHODS</a:t>
            </a:r>
            <a:endParaRPr lang="en-US" sz="2800"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74717" y="1657349"/>
            <a:ext cx="6173699" cy="3636818"/>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42189" y="5314302"/>
            <a:ext cx="4039507" cy="320538"/>
          </a:xfrm>
          <a:prstGeom prst="rect">
            <a:avLst/>
          </a:prstGeom>
        </p:spPr>
      </p:pic>
      <p:sp>
        <p:nvSpPr>
          <p:cNvPr id="5" name="Rectangle 4"/>
          <p:cNvSpPr/>
          <p:nvPr/>
        </p:nvSpPr>
        <p:spPr>
          <a:xfrm>
            <a:off x="5735784" y="5757176"/>
            <a:ext cx="4572000" cy="219291"/>
          </a:xfrm>
          <a:prstGeom prst="rect">
            <a:avLst/>
          </a:prstGeom>
        </p:spPr>
        <p:txBody>
          <a:bodyPr>
            <a:spAutoFit/>
          </a:bodyPr>
          <a:lstStyle/>
          <a:p>
            <a:r>
              <a:rPr lang="en-US" sz="825" dirty="0"/>
              <a:t>http://</a:t>
            </a:r>
            <a:r>
              <a:rPr lang="en-US" sz="825" dirty="0" err="1"/>
              <a:t>www.nngroup.com</a:t>
            </a:r>
            <a:r>
              <a:rPr lang="en-US" sz="825" dirty="0"/>
              <a:t>/articles/which-</a:t>
            </a:r>
            <a:r>
              <a:rPr lang="en-US" sz="825" dirty="0" err="1"/>
              <a:t>ux</a:t>
            </a:r>
            <a:r>
              <a:rPr lang="en-US" sz="825" dirty="0"/>
              <a:t>-research-methods/</a:t>
            </a:r>
          </a:p>
        </p:txBody>
      </p:sp>
      <p:sp>
        <p:nvSpPr>
          <p:cNvPr id="11" name="Rectangle 10"/>
          <p:cNvSpPr/>
          <p:nvPr/>
        </p:nvSpPr>
        <p:spPr>
          <a:xfrm>
            <a:off x="2057400" y="2571750"/>
            <a:ext cx="1312479" cy="236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2057400" y="4542440"/>
            <a:ext cx="969579" cy="216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3554498" y="4380843"/>
            <a:ext cx="1399816" cy="161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2041631" y="4758214"/>
            <a:ext cx="969579" cy="216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5596132" y="4759215"/>
            <a:ext cx="1451054" cy="201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5596132" y="4543926"/>
            <a:ext cx="1451054" cy="201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p:nvSpPr>
        <p:spPr>
          <a:xfrm>
            <a:off x="5735785" y="2946926"/>
            <a:ext cx="1451054" cy="201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5735784" y="1905744"/>
            <a:ext cx="1451054" cy="201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5735783" y="1712766"/>
            <a:ext cx="1451054" cy="201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p:nvSpPr>
        <p:spPr>
          <a:xfrm>
            <a:off x="3562740" y="2175572"/>
            <a:ext cx="1840891" cy="195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60796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088" y="1640934"/>
            <a:ext cx="6457950" cy="969771"/>
          </a:xfrm>
        </p:spPr>
        <p:txBody>
          <a:bodyPr>
            <a:normAutofit/>
          </a:bodyPr>
          <a:lstStyle/>
          <a:p>
            <a:pPr algn="l"/>
            <a:r>
              <a:rPr lang="en-US" sz="2800" dirty="0" smtClean="0"/>
              <a:t>CONTEXTUAL INTERVIEWS</a:t>
            </a:r>
            <a:endParaRPr lang="en-US" sz="2800" dirty="0"/>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dirty="0"/>
          </a:p>
        </p:txBody>
      </p:sp>
      <p:sp>
        <p:nvSpPr>
          <p:cNvPr id="4" name="Rectangle 3"/>
          <p:cNvSpPr/>
          <p:nvPr/>
        </p:nvSpPr>
        <p:spPr>
          <a:xfrm>
            <a:off x="406874" y="2413053"/>
            <a:ext cx="4572000" cy="3208571"/>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Researchers watch and listen as users work in the user’s own environment</a:t>
            </a:r>
          </a:p>
          <a:p>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PROS: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Qualitative, observed data</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Provides insight:</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Issues users are facing</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Equipment they are working with</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How their space is set-up</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Type of internet connection , etc.</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How long it takes to complete tasks</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Presence of people willing to assist users</a:t>
            </a:r>
          </a:p>
          <a:p>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CONS: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Limited quantitative/measured data</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l="6220" r="11985"/>
          <a:stretch/>
        </p:blipFill>
        <p:spPr>
          <a:xfrm>
            <a:off x="5827560" y="1963896"/>
            <a:ext cx="2986769" cy="2738680"/>
          </a:xfrm>
          <a:prstGeom prst="rect">
            <a:avLst/>
          </a:prstGeom>
        </p:spPr>
      </p:pic>
      <p:sp>
        <p:nvSpPr>
          <p:cNvPr id="6" name="Rectangle 5"/>
          <p:cNvSpPr/>
          <p:nvPr/>
        </p:nvSpPr>
        <p:spPr>
          <a:xfrm>
            <a:off x="5447110" y="5621624"/>
            <a:ext cx="5118497" cy="230832"/>
          </a:xfrm>
          <a:prstGeom prst="rect">
            <a:avLst/>
          </a:prstGeom>
        </p:spPr>
        <p:txBody>
          <a:bodyPr wrap="square">
            <a:spAutoFit/>
          </a:bodyPr>
          <a:lstStyle/>
          <a:p>
            <a:r>
              <a:rPr lang="en-US" sz="900" dirty="0">
                <a:latin typeface="Helvetica" charset="0"/>
                <a:ea typeface="Helvetica" charset="0"/>
                <a:cs typeface="Helvetica" charset="0"/>
              </a:rPr>
              <a:t>Source: http://</a:t>
            </a:r>
            <a:r>
              <a:rPr lang="en-US" sz="900" dirty="0" err="1">
                <a:latin typeface="Helvetica" charset="0"/>
                <a:ea typeface="Helvetica" charset="0"/>
                <a:cs typeface="Helvetica" charset="0"/>
              </a:rPr>
              <a:t>www.usability.gov</a:t>
            </a:r>
            <a:r>
              <a:rPr lang="en-US" sz="900" dirty="0">
                <a:latin typeface="Helvetica" charset="0"/>
                <a:ea typeface="Helvetica" charset="0"/>
                <a:cs typeface="Helvetica" charset="0"/>
              </a:rPr>
              <a:t>/what-and-why/user-</a:t>
            </a:r>
            <a:r>
              <a:rPr lang="en-US" sz="900" dirty="0" err="1">
                <a:latin typeface="Helvetica" charset="0"/>
                <a:ea typeface="Helvetica" charset="0"/>
                <a:cs typeface="Helvetica" charset="0"/>
              </a:rPr>
              <a:t>research.html</a:t>
            </a:r>
            <a:endParaRPr lang="en-US" sz="900" dirty="0">
              <a:latin typeface="Helvetica" charset="0"/>
              <a:ea typeface="Helvetica" charset="0"/>
              <a:cs typeface="Helvetica" charset="0"/>
            </a:endParaRPr>
          </a:p>
        </p:txBody>
      </p:sp>
    </p:spTree>
    <p:extLst>
      <p:ext uri="{BB962C8B-B14F-4D97-AF65-F5344CB8AC3E}">
        <p14:creationId xmlns:p14="http://schemas.microsoft.com/office/powerpoint/2010/main" val="7337943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088" y="1542133"/>
            <a:ext cx="6457950" cy="969771"/>
          </a:xfrm>
        </p:spPr>
        <p:txBody>
          <a:bodyPr>
            <a:normAutofit/>
          </a:bodyPr>
          <a:lstStyle/>
          <a:p>
            <a:pPr algn="l"/>
            <a:r>
              <a:rPr lang="en-US" sz="2800" dirty="0" smtClean="0"/>
              <a:t>FOCUS GROUPS</a:t>
            </a:r>
            <a:endParaRPr lang="en-US" sz="2800" dirty="0"/>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dirty="0" smtClean="0"/>
          </a:p>
          <a:p>
            <a:pPr marL="0" indent="0">
              <a:buNone/>
            </a:pPr>
            <a:endParaRPr lang="en-US" dirty="0"/>
          </a:p>
          <a:p>
            <a:pPr marL="0" indent="0">
              <a:buNone/>
            </a:pPr>
            <a:endParaRPr lang="en-US" dirty="0"/>
          </a:p>
        </p:txBody>
      </p:sp>
      <p:sp>
        <p:nvSpPr>
          <p:cNvPr id="4" name="Rectangle 3"/>
          <p:cNvSpPr/>
          <p:nvPr/>
        </p:nvSpPr>
        <p:spPr>
          <a:xfrm>
            <a:off x="428298" y="2287774"/>
            <a:ext cx="4572000" cy="3831818"/>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A moderated discussion to learn about users’ attitudes, beliefs, desires, and reactions to concepts.</a:t>
            </a:r>
          </a:p>
          <a:p>
            <a:endParaRPr lang="en-US" sz="1350" dirty="0">
              <a:solidFill>
                <a:schemeClr val="tx1">
                  <a:lumMod val="85000"/>
                </a:schemeClr>
              </a:solidFill>
              <a:latin typeface="Helvetica" charset="0"/>
              <a:ea typeface="Helvetica" charset="0"/>
              <a:cs typeface="Helvetica" charset="0"/>
            </a:endParaRP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Typically 5-10 participants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Researchers usually select participants based on specific traits (e.g. age, ethnicity, occupation, etc.)</a:t>
            </a:r>
          </a:p>
          <a:p>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PROS: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Qualitative, observed data</a:t>
            </a:r>
          </a:p>
          <a:p>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CONS: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Don’t get to verify or observe reported experiences</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TIPS: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Decide on topics and pre-test questions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Take notes and consider taping discussion</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Plan to spend about two hours with the group</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p:txBody>
      </p:sp>
      <p:pic>
        <p:nvPicPr>
          <p:cNvPr id="5" name="Picture 4"/>
          <p:cNvPicPr>
            <a:picLocks noChangeAspect="1"/>
          </p:cNvPicPr>
          <p:nvPr/>
        </p:nvPicPr>
        <p:blipFill>
          <a:blip r:embed="rId2"/>
          <a:stretch>
            <a:fillRect/>
          </a:stretch>
        </p:blipFill>
        <p:spPr>
          <a:xfrm>
            <a:off x="5237957" y="2392047"/>
            <a:ext cx="3563283" cy="2051762"/>
          </a:xfrm>
          <a:prstGeom prst="rect">
            <a:avLst/>
          </a:prstGeom>
        </p:spPr>
      </p:pic>
      <p:sp>
        <p:nvSpPr>
          <p:cNvPr id="6" name="Rectangle 5"/>
          <p:cNvSpPr/>
          <p:nvPr/>
        </p:nvSpPr>
        <p:spPr>
          <a:xfrm>
            <a:off x="5447110" y="5621624"/>
            <a:ext cx="5118497" cy="230832"/>
          </a:xfrm>
          <a:prstGeom prst="rect">
            <a:avLst/>
          </a:prstGeom>
        </p:spPr>
        <p:txBody>
          <a:bodyPr wrap="square">
            <a:spAutoFit/>
          </a:bodyPr>
          <a:lstStyle/>
          <a:p>
            <a:r>
              <a:rPr lang="en-US" sz="900" dirty="0">
                <a:latin typeface="Helvetica" charset="0"/>
                <a:ea typeface="Helvetica" charset="0"/>
                <a:cs typeface="Helvetica" charset="0"/>
              </a:rPr>
              <a:t>Source: http://</a:t>
            </a:r>
            <a:r>
              <a:rPr lang="en-US" sz="900" dirty="0" err="1">
                <a:latin typeface="Helvetica" charset="0"/>
                <a:ea typeface="Helvetica" charset="0"/>
                <a:cs typeface="Helvetica" charset="0"/>
              </a:rPr>
              <a:t>www.usability.gov</a:t>
            </a:r>
            <a:r>
              <a:rPr lang="en-US" sz="900" dirty="0">
                <a:latin typeface="Helvetica" charset="0"/>
                <a:ea typeface="Helvetica" charset="0"/>
                <a:cs typeface="Helvetica" charset="0"/>
              </a:rPr>
              <a:t>/what-and-why/user-</a:t>
            </a:r>
            <a:r>
              <a:rPr lang="en-US" sz="900" dirty="0" err="1">
                <a:latin typeface="Helvetica" charset="0"/>
                <a:ea typeface="Helvetica" charset="0"/>
                <a:cs typeface="Helvetica" charset="0"/>
              </a:rPr>
              <a:t>research.html</a:t>
            </a:r>
            <a:endParaRPr lang="en-US" sz="900" dirty="0">
              <a:latin typeface="Helvetica" charset="0"/>
              <a:ea typeface="Helvetica" charset="0"/>
              <a:cs typeface="Helvetica" charset="0"/>
            </a:endParaRPr>
          </a:p>
        </p:txBody>
      </p:sp>
    </p:spTree>
    <p:extLst>
      <p:ext uri="{BB962C8B-B14F-4D97-AF65-F5344CB8AC3E}">
        <p14:creationId xmlns:p14="http://schemas.microsoft.com/office/powerpoint/2010/main" val="27689085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198" y="1694600"/>
            <a:ext cx="6457950" cy="969771"/>
          </a:xfrm>
        </p:spPr>
        <p:txBody>
          <a:bodyPr>
            <a:normAutofit/>
          </a:bodyPr>
          <a:lstStyle/>
          <a:p>
            <a:pPr algn="l"/>
            <a:r>
              <a:rPr lang="en-US" sz="2800" dirty="0" smtClean="0"/>
              <a:t>INDIVIDUAL INTERVIEWS</a:t>
            </a:r>
            <a:endParaRPr lang="en-US" sz="2800" dirty="0"/>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dirty="0" smtClean="0"/>
          </a:p>
          <a:p>
            <a:pPr marL="0" indent="0">
              <a:buNone/>
            </a:pPr>
            <a:endParaRPr lang="en-US" dirty="0"/>
          </a:p>
          <a:p>
            <a:pPr marL="0" indent="0">
              <a:buNone/>
            </a:pPr>
            <a:endParaRPr lang="en-US" dirty="0"/>
          </a:p>
        </p:txBody>
      </p:sp>
      <p:sp>
        <p:nvSpPr>
          <p:cNvPr id="4" name="Rectangle 3"/>
          <p:cNvSpPr/>
          <p:nvPr/>
        </p:nvSpPr>
        <p:spPr>
          <a:xfrm>
            <a:off x="390198" y="2436136"/>
            <a:ext cx="4572000" cy="3416320"/>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Probes attitudes, beliefs, desires, and experiences to get a deeper understanding of your users.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Most similar to focus groups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Talk to only one person at a time (can also be done over phone, IM, etc.)</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PROS: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Have more time to discuss topics in detail</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Do not have to worry about inevitable group dynamics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Can adjust your interviewing style to your interviewee</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TIPS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Take place at start of the development cycle while you are developing or reviewing product objectives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Develop collection of contacts (“</a:t>
            </a:r>
            <a:r>
              <a:rPr lang="en-US" sz="1350" dirty="0" err="1">
                <a:solidFill>
                  <a:schemeClr val="tx1">
                    <a:lumMod val="85000"/>
                  </a:schemeClr>
                </a:solidFill>
                <a:latin typeface="Helvetica" charset="0"/>
                <a:ea typeface="Helvetica" charset="0"/>
                <a:cs typeface="Helvetica" charset="0"/>
              </a:rPr>
              <a:t>friendlys</a:t>
            </a:r>
            <a:r>
              <a:rPr lang="en-US" sz="1350" dirty="0">
                <a:solidFill>
                  <a:schemeClr val="tx1">
                    <a:lumMod val="85000"/>
                  </a:schemeClr>
                </a:solidFill>
                <a:latin typeface="Helvetica" charset="0"/>
                <a:ea typeface="Helvetica" charset="0"/>
                <a:cs typeface="Helvetica" charset="0"/>
              </a:rPr>
              <a:t>”)</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p:txBody>
      </p:sp>
      <p:sp>
        <p:nvSpPr>
          <p:cNvPr id="6" name="Rectangle 5"/>
          <p:cNvSpPr/>
          <p:nvPr/>
        </p:nvSpPr>
        <p:spPr>
          <a:xfrm>
            <a:off x="5216451" y="5852456"/>
            <a:ext cx="5118497" cy="230832"/>
          </a:xfrm>
          <a:prstGeom prst="rect">
            <a:avLst/>
          </a:prstGeom>
        </p:spPr>
        <p:txBody>
          <a:bodyPr wrap="square">
            <a:spAutoFit/>
          </a:bodyPr>
          <a:lstStyle/>
          <a:p>
            <a:r>
              <a:rPr lang="en-US" sz="900" dirty="0">
                <a:latin typeface="Helvetica" charset="0"/>
                <a:ea typeface="Helvetica" charset="0"/>
                <a:cs typeface="Helvetica" charset="0"/>
              </a:rPr>
              <a:t>Source: http://</a:t>
            </a:r>
            <a:r>
              <a:rPr lang="en-US" sz="900" dirty="0" err="1">
                <a:latin typeface="Helvetica" charset="0"/>
                <a:ea typeface="Helvetica" charset="0"/>
                <a:cs typeface="Helvetica" charset="0"/>
              </a:rPr>
              <a:t>www.usability.gov</a:t>
            </a:r>
            <a:r>
              <a:rPr lang="en-US" sz="900" dirty="0">
                <a:latin typeface="Helvetica" charset="0"/>
                <a:ea typeface="Helvetica" charset="0"/>
                <a:cs typeface="Helvetica" charset="0"/>
              </a:rPr>
              <a:t>/what-and-why/user-</a:t>
            </a:r>
            <a:r>
              <a:rPr lang="en-US" sz="900" dirty="0" err="1">
                <a:latin typeface="Helvetica" charset="0"/>
                <a:ea typeface="Helvetica" charset="0"/>
                <a:cs typeface="Helvetica" charset="0"/>
              </a:rPr>
              <a:t>research.html</a:t>
            </a:r>
            <a:endParaRPr lang="en-US" sz="900" dirty="0">
              <a:latin typeface="Helvetica" charset="0"/>
              <a:ea typeface="Helvetica" charset="0"/>
              <a:cs typeface="Helvetica" charset="0"/>
            </a:endParaRPr>
          </a:p>
        </p:txBody>
      </p:sp>
      <p:pic>
        <p:nvPicPr>
          <p:cNvPr id="7" name="Picture 6"/>
          <p:cNvPicPr>
            <a:picLocks noChangeAspect="1"/>
          </p:cNvPicPr>
          <p:nvPr/>
        </p:nvPicPr>
        <p:blipFill>
          <a:blip r:embed="rId2"/>
          <a:stretch>
            <a:fillRect/>
          </a:stretch>
        </p:blipFill>
        <p:spPr>
          <a:xfrm>
            <a:off x="5330342" y="2354277"/>
            <a:ext cx="3289866" cy="1888374"/>
          </a:xfrm>
          <a:prstGeom prst="rect">
            <a:avLst/>
          </a:prstGeom>
        </p:spPr>
      </p:pic>
    </p:spTree>
    <p:extLst>
      <p:ext uri="{BB962C8B-B14F-4D97-AF65-F5344CB8AC3E}">
        <p14:creationId xmlns:p14="http://schemas.microsoft.com/office/powerpoint/2010/main" val="201861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648" y="1623222"/>
            <a:ext cx="6457950" cy="969771"/>
          </a:xfrm>
        </p:spPr>
        <p:txBody>
          <a:bodyPr>
            <a:normAutofit/>
          </a:bodyPr>
          <a:lstStyle/>
          <a:p>
            <a:pPr algn="l"/>
            <a:r>
              <a:rPr lang="en-US" sz="2800" dirty="0" smtClean="0"/>
              <a:t>PERSONAS</a:t>
            </a:r>
            <a:endParaRPr lang="en-US" sz="2800" dirty="0"/>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dirty="0" smtClean="0"/>
          </a:p>
          <a:p>
            <a:pPr marL="0" indent="0">
              <a:buNone/>
            </a:pPr>
            <a:endParaRPr lang="en-US" dirty="0"/>
          </a:p>
          <a:p>
            <a:pPr marL="0" indent="0">
              <a:buNone/>
            </a:pPr>
            <a:endParaRPr lang="en-US" dirty="0"/>
          </a:p>
        </p:txBody>
      </p:sp>
      <p:sp>
        <p:nvSpPr>
          <p:cNvPr id="4" name="Rectangle 3"/>
          <p:cNvSpPr/>
          <p:nvPr/>
        </p:nvSpPr>
        <p:spPr>
          <a:xfrm>
            <a:off x="561648" y="2325874"/>
            <a:ext cx="4572000" cy="4662815"/>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Create reliable and realistic representations of your key audience segments for reference. </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Should be completed early in the project to help inform site functionality, help uncover gaps, or highlight new opportunities</a:t>
            </a:r>
          </a:p>
          <a:p>
            <a:pPr fontAlgn="base"/>
            <a:endParaRPr lang="en-US" sz="1350" dirty="0">
              <a:solidFill>
                <a:schemeClr val="tx1">
                  <a:lumMod val="85000"/>
                </a:schemeClr>
              </a:solidFill>
              <a:latin typeface="Helvetica" charset="0"/>
              <a:ea typeface="Helvetica" charset="0"/>
              <a:cs typeface="Helvetica" charset="0"/>
            </a:endParaRPr>
          </a:p>
          <a:p>
            <a:pPr fontAlgn="base"/>
            <a:r>
              <a:rPr lang="en-US" sz="1350" dirty="0">
                <a:solidFill>
                  <a:schemeClr val="tx1">
                    <a:lumMod val="85000"/>
                  </a:schemeClr>
                </a:solidFill>
                <a:latin typeface="Helvetica" charset="0"/>
                <a:ea typeface="Helvetica" charset="0"/>
                <a:cs typeface="Helvetica" charset="0"/>
              </a:rPr>
              <a:t>PROS: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Helps you evaluate new feature ideas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Ensure content is written to the appropriate audiences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Aids in uncovering universal features and functionality</a:t>
            </a:r>
          </a:p>
          <a:p>
            <a:pPr fontAlgn="base"/>
            <a:endParaRPr lang="en-US" sz="1350" dirty="0">
              <a:solidFill>
                <a:schemeClr val="tx1">
                  <a:lumMod val="85000"/>
                </a:schemeClr>
              </a:solidFill>
              <a:latin typeface="Helvetica" charset="0"/>
              <a:ea typeface="Helvetica" charset="0"/>
              <a:cs typeface="Helvetica" charset="0"/>
            </a:endParaRPr>
          </a:p>
          <a:p>
            <a:pPr fontAlgn="base"/>
            <a:r>
              <a:rPr lang="en-US" sz="1350" dirty="0">
                <a:solidFill>
                  <a:schemeClr val="tx1">
                    <a:lumMod val="85000"/>
                  </a:schemeClr>
                </a:solidFill>
                <a:latin typeface="Helvetica" charset="0"/>
                <a:ea typeface="Helvetica" charset="0"/>
                <a:cs typeface="Helvetica" charset="0"/>
              </a:rPr>
              <a:t>TIPS: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Create groups based on qualitative and some quantitative user research and web analytics.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Give clear picture of user's expectations </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Describe real people with backgrounds, goals, values</a:t>
            </a:r>
          </a:p>
          <a:p>
            <a:pPr marL="214313" indent="-214313" fontAlgn="base">
              <a:buFont typeface="Arial" charset="0"/>
              <a:buChar char="•"/>
            </a:pPr>
            <a:endParaRPr lang="en-US" sz="1350" dirty="0">
              <a:solidFill>
                <a:schemeClr val="tx1">
                  <a:lumMod val="85000"/>
                </a:schemeClr>
              </a:solidFill>
              <a:latin typeface="Helvetica" charset="0"/>
              <a:ea typeface="Helvetica" charset="0"/>
              <a:cs typeface="Helvetica" charset="0"/>
            </a:endParaRPr>
          </a:p>
          <a:p>
            <a:pPr fontAlgn="base"/>
            <a:endParaRPr lang="en-US" sz="1350" dirty="0">
              <a:solidFill>
                <a:schemeClr val="tx1">
                  <a:lumMod val="85000"/>
                </a:schemeClr>
              </a:solidFill>
            </a:endParaRPr>
          </a:p>
          <a:p>
            <a:pPr fontAlgn="base"/>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p:txBody>
      </p:sp>
      <p:sp>
        <p:nvSpPr>
          <p:cNvPr id="6" name="Rectangle 5"/>
          <p:cNvSpPr/>
          <p:nvPr/>
        </p:nvSpPr>
        <p:spPr>
          <a:xfrm>
            <a:off x="5376208" y="6041754"/>
            <a:ext cx="5118497" cy="230832"/>
          </a:xfrm>
          <a:prstGeom prst="rect">
            <a:avLst/>
          </a:prstGeom>
        </p:spPr>
        <p:txBody>
          <a:bodyPr wrap="square">
            <a:spAutoFit/>
          </a:bodyPr>
          <a:lstStyle/>
          <a:p>
            <a:r>
              <a:rPr lang="en-US" sz="900" dirty="0">
                <a:latin typeface="Helvetica" charset="0"/>
                <a:ea typeface="Helvetica" charset="0"/>
                <a:cs typeface="Helvetica" charset="0"/>
              </a:rPr>
              <a:t>Source: http://</a:t>
            </a:r>
            <a:r>
              <a:rPr lang="en-US" sz="900" dirty="0" err="1">
                <a:latin typeface="Helvetica" charset="0"/>
                <a:ea typeface="Helvetica" charset="0"/>
                <a:cs typeface="Helvetica" charset="0"/>
              </a:rPr>
              <a:t>www.usability.gov</a:t>
            </a:r>
            <a:r>
              <a:rPr lang="en-US" sz="900" dirty="0">
                <a:latin typeface="Helvetica" charset="0"/>
                <a:ea typeface="Helvetica" charset="0"/>
                <a:cs typeface="Helvetica" charset="0"/>
              </a:rPr>
              <a:t>/what-and-why/user-</a:t>
            </a:r>
            <a:r>
              <a:rPr lang="en-US" sz="900" dirty="0" err="1">
                <a:latin typeface="Helvetica" charset="0"/>
                <a:ea typeface="Helvetica" charset="0"/>
                <a:cs typeface="Helvetica" charset="0"/>
              </a:rPr>
              <a:t>research.html</a:t>
            </a:r>
            <a:endParaRPr lang="en-US" sz="900" dirty="0">
              <a:latin typeface="Helvetica" charset="0"/>
              <a:ea typeface="Helvetica" charset="0"/>
              <a:cs typeface="Helvetica" charset="0"/>
            </a:endParaRPr>
          </a:p>
        </p:txBody>
      </p:sp>
      <p:pic>
        <p:nvPicPr>
          <p:cNvPr id="7" name="Picture 6"/>
          <p:cNvPicPr>
            <a:picLocks noChangeAspect="1"/>
          </p:cNvPicPr>
          <p:nvPr/>
        </p:nvPicPr>
        <p:blipFill>
          <a:blip r:embed="rId2"/>
          <a:stretch>
            <a:fillRect/>
          </a:stretch>
        </p:blipFill>
        <p:spPr>
          <a:xfrm>
            <a:off x="5376208" y="2117124"/>
            <a:ext cx="3462680" cy="2884666"/>
          </a:xfrm>
          <a:prstGeom prst="rect">
            <a:avLst/>
          </a:prstGeom>
        </p:spPr>
      </p:pic>
    </p:spTree>
    <p:extLst>
      <p:ext uri="{BB962C8B-B14F-4D97-AF65-F5344CB8AC3E}">
        <p14:creationId xmlns:p14="http://schemas.microsoft.com/office/powerpoint/2010/main" val="2077910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223" y="1684654"/>
            <a:ext cx="6457950" cy="969771"/>
          </a:xfrm>
        </p:spPr>
        <p:txBody>
          <a:bodyPr>
            <a:normAutofit/>
          </a:bodyPr>
          <a:lstStyle/>
          <a:p>
            <a:pPr algn="l"/>
            <a:r>
              <a:rPr lang="en-US" sz="2800" dirty="0" smtClean="0"/>
              <a:t>ONLINE SURVEYS</a:t>
            </a:r>
            <a:endParaRPr lang="en-US" sz="2800" dirty="0"/>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dirty="0" smtClean="0"/>
          </a:p>
          <a:p>
            <a:pPr marL="0" indent="0">
              <a:buNone/>
            </a:pPr>
            <a:endParaRPr lang="en-US" dirty="0"/>
          </a:p>
          <a:p>
            <a:pPr marL="0" indent="0">
              <a:buNone/>
            </a:pPr>
            <a:endParaRPr lang="en-US" dirty="0"/>
          </a:p>
        </p:txBody>
      </p:sp>
      <p:sp>
        <p:nvSpPr>
          <p:cNvPr id="4" name="Rectangle 3"/>
          <p:cNvSpPr/>
          <p:nvPr/>
        </p:nvSpPr>
        <p:spPr>
          <a:xfrm>
            <a:off x="437223" y="2402934"/>
            <a:ext cx="4572000" cy="4455066"/>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A series of questions asked to multiple users; helps you learn about the people who use your product.</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Done before a redesign, after new launch, ongoing, etc.</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QUESTIONS TO ASK:</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Ask how satisfied users are with your product</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Ask if users would recommend your product to others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Include a mix of open-ended and “closed” questions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Ask if a respondent is willing to answer more in-depth questions in a follow-up survey or interview.</a:t>
            </a:r>
          </a:p>
          <a:p>
            <a:pPr fontAlgn="base"/>
            <a:endParaRPr lang="en-US" sz="1350" dirty="0">
              <a:solidFill>
                <a:schemeClr val="tx1">
                  <a:lumMod val="85000"/>
                </a:schemeClr>
              </a:solidFill>
              <a:latin typeface="Helvetica" charset="0"/>
              <a:ea typeface="Helvetica" charset="0"/>
              <a:cs typeface="Helvetica" charset="0"/>
            </a:endParaRPr>
          </a:p>
          <a:p>
            <a:pPr fontAlgn="base"/>
            <a:r>
              <a:rPr lang="en-US" sz="1350" dirty="0">
                <a:solidFill>
                  <a:schemeClr val="tx1">
                    <a:lumMod val="85000"/>
                  </a:schemeClr>
                </a:solidFill>
                <a:latin typeface="Helvetica" charset="0"/>
                <a:ea typeface="Helvetica" charset="0"/>
                <a:cs typeface="Helvetica" charset="0"/>
              </a:rPr>
              <a:t>TIPS: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Keep your surveys as brief as possible</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Provide estimated completion time, progress indicator </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How satisfied users are with your site</a:t>
            </a:r>
          </a:p>
          <a:p>
            <a:pPr marL="214313" indent="-214313" fontAlgn="base">
              <a:buFont typeface="Arial" charset="0"/>
              <a:buChar char="•"/>
            </a:pPr>
            <a:endParaRPr lang="en-US" sz="1350" dirty="0">
              <a:solidFill>
                <a:schemeClr val="tx1">
                  <a:lumMod val="85000"/>
                </a:schemeClr>
              </a:solidFill>
              <a:latin typeface="Helvetica" charset="0"/>
              <a:ea typeface="Helvetica" charset="0"/>
              <a:cs typeface="Helvetica" charset="0"/>
            </a:endParaRPr>
          </a:p>
          <a:p>
            <a:pPr fontAlgn="base"/>
            <a:endParaRPr lang="en-US" sz="1350" dirty="0">
              <a:solidFill>
                <a:schemeClr val="tx1">
                  <a:lumMod val="85000"/>
                </a:schemeClr>
              </a:solidFill>
              <a:latin typeface="Helvetica" charset="0"/>
              <a:ea typeface="Helvetica" charset="0"/>
              <a:cs typeface="Helvetica" charset="0"/>
            </a:endParaRP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p:txBody>
      </p:sp>
      <p:sp>
        <p:nvSpPr>
          <p:cNvPr id="7" name="Rectangle 6"/>
          <p:cNvSpPr/>
          <p:nvPr/>
        </p:nvSpPr>
        <p:spPr>
          <a:xfrm>
            <a:off x="5127461" y="6325062"/>
            <a:ext cx="5118497" cy="230832"/>
          </a:xfrm>
          <a:prstGeom prst="rect">
            <a:avLst/>
          </a:prstGeom>
        </p:spPr>
        <p:txBody>
          <a:bodyPr wrap="square">
            <a:spAutoFit/>
          </a:bodyPr>
          <a:lstStyle/>
          <a:p>
            <a:r>
              <a:rPr lang="en-US" sz="900" dirty="0">
                <a:latin typeface="Helvetica" charset="0"/>
                <a:ea typeface="Helvetica" charset="0"/>
                <a:cs typeface="Helvetica" charset="0"/>
              </a:rPr>
              <a:t>Source: http://</a:t>
            </a:r>
            <a:r>
              <a:rPr lang="en-US" sz="900" dirty="0" err="1">
                <a:latin typeface="Helvetica" charset="0"/>
                <a:ea typeface="Helvetica" charset="0"/>
                <a:cs typeface="Helvetica" charset="0"/>
              </a:rPr>
              <a:t>www.usability.gov</a:t>
            </a:r>
            <a:r>
              <a:rPr lang="en-US" sz="900" dirty="0">
                <a:latin typeface="Helvetica" charset="0"/>
                <a:ea typeface="Helvetica" charset="0"/>
                <a:cs typeface="Helvetica" charset="0"/>
              </a:rPr>
              <a:t>/what-and-why/user-</a:t>
            </a:r>
            <a:r>
              <a:rPr lang="en-US" sz="900" dirty="0" err="1">
                <a:latin typeface="Helvetica" charset="0"/>
                <a:ea typeface="Helvetica" charset="0"/>
                <a:cs typeface="Helvetica" charset="0"/>
              </a:rPr>
              <a:t>research.html</a:t>
            </a:r>
            <a:endParaRPr lang="en-US" sz="900" dirty="0">
              <a:latin typeface="Helvetica" charset="0"/>
              <a:ea typeface="Helvetica" charset="0"/>
              <a:cs typeface="Helvetica" charset="0"/>
            </a:endParaRPr>
          </a:p>
        </p:txBody>
      </p:sp>
    </p:spTree>
    <p:extLst>
      <p:ext uri="{BB962C8B-B14F-4D97-AF65-F5344CB8AC3E}">
        <p14:creationId xmlns:p14="http://schemas.microsoft.com/office/powerpoint/2010/main" val="2385986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648" y="1448778"/>
            <a:ext cx="6457950" cy="969771"/>
          </a:xfrm>
        </p:spPr>
        <p:txBody>
          <a:bodyPr>
            <a:normAutofit/>
          </a:bodyPr>
          <a:lstStyle/>
          <a:p>
            <a:pPr algn="l"/>
            <a:r>
              <a:rPr lang="en-US" sz="2800" dirty="0" smtClean="0"/>
              <a:t>CARD SORTING</a:t>
            </a:r>
            <a:endParaRPr lang="en-US" sz="2800" dirty="0"/>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dirty="0"/>
          </a:p>
        </p:txBody>
      </p:sp>
      <p:sp>
        <p:nvSpPr>
          <p:cNvPr id="4" name="Rectangle 3"/>
          <p:cNvSpPr/>
          <p:nvPr/>
        </p:nvSpPr>
        <p:spPr>
          <a:xfrm>
            <a:off x="462802" y="2240000"/>
            <a:ext cx="4572000" cy="3831818"/>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Participants organize topics into categories that make sense to them and they may also help you label these groups.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Can help evaluate the information architecture of a site</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Builds structure for site; decide what goes on homepage</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Helps you label categories and navigation</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“Closed Sort” specifies certain categories, “Open Sort” does not.</a:t>
            </a:r>
          </a:p>
          <a:p>
            <a:pPr marL="214313" indent="-214313" fontAlgn="base">
              <a:buFont typeface="Arial" charset="0"/>
              <a:buChar char="•"/>
            </a:pPr>
            <a:endParaRPr lang="en-US" sz="1350" dirty="0">
              <a:solidFill>
                <a:schemeClr val="tx1">
                  <a:lumMod val="85000"/>
                </a:schemeClr>
              </a:solidFill>
              <a:latin typeface="Helvetica" charset="0"/>
              <a:ea typeface="Helvetica" charset="0"/>
              <a:cs typeface="Helvetica" charset="0"/>
            </a:endParaRPr>
          </a:p>
          <a:p>
            <a:pPr fontAlgn="base"/>
            <a:r>
              <a:rPr lang="en-US" sz="1350" dirty="0">
                <a:solidFill>
                  <a:schemeClr val="tx1">
                    <a:lumMod val="85000"/>
                  </a:schemeClr>
                </a:solidFill>
                <a:latin typeface="Helvetica" charset="0"/>
                <a:ea typeface="Helvetica" charset="0"/>
                <a:cs typeface="Helvetica" charset="0"/>
              </a:rPr>
              <a:t>TIPS: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Limit number of cards (30-40 max)</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Randomize order of cards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Consider remote sorting</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Consider an open sort as part 1 and a closed sort as part 2 of your process.</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p:txBody>
      </p:sp>
      <p:pic>
        <p:nvPicPr>
          <p:cNvPr id="7" name="Picture 6"/>
          <p:cNvPicPr>
            <a:picLocks noChangeAspect="1"/>
          </p:cNvPicPr>
          <p:nvPr/>
        </p:nvPicPr>
        <p:blipFill>
          <a:blip r:embed="rId3"/>
          <a:stretch>
            <a:fillRect/>
          </a:stretch>
        </p:blipFill>
        <p:spPr>
          <a:xfrm>
            <a:off x="5133648" y="2240000"/>
            <a:ext cx="3779272" cy="3010263"/>
          </a:xfrm>
          <a:prstGeom prst="rect">
            <a:avLst/>
          </a:prstGeom>
        </p:spPr>
      </p:pic>
    </p:spTree>
    <p:extLst>
      <p:ext uri="{BB962C8B-B14F-4D97-AF65-F5344CB8AC3E}">
        <p14:creationId xmlns:p14="http://schemas.microsoft.com/office/powerpoint/2010/main" val="20814699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368" y="1474901"/>
            <a:ext cx="6457950" cy="969771"/>
          </a:xfrm>
        </p:spPr>
        <p:txBody>
          <a:bodyPr>
            <a:normAutofit/>
          </a:bodyPr>
          <a:lstStyle/>
          <a:p>
            <a:pPr algn="l"/>
            <a:r>
              <a:rPr lang="en-US" sz="2800" dirty="0" smtClean="0"/>
              <a:t>PROTOTYPING</a:t>
            </a:r>
            <a:endParaRPr lang="en-US" sz="2800" dirty="0"/>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dirty="0" smtClean="0"/>
          </a:p>
          <a:p>
            <a:pPr marL="0" indent="0">
              <a:buNone/>
            </a:pPr>
            <a:endParaRPr lang="en-US" dirty="0"/>
          </a:p>
          <a:p>
            <a:pPr marL="0" indent="0">
              <a:buNone/>
            </a:pPr>
            <a:endParaRPr lang="en-US" dirty="0"/>
          </a:p>
        </p:txBody>
      </p:sp>
      <p:sp>
        <p:nvSpPr>
          <p:cNvPr id="4" name="Rectangle 3"/>
          <p:cNvSpPr/>
          <p:nvPr/>
        </p:nvSpPr>
        <p:spPr>
          <a:xfrm>
            <a:off x="440368" y="2084066"/>
            <a:ext cx="4572000" cy="4662815"/>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Allows you to gather feedback from users while you are still planning and designing your product</a:t>
            </a:r>
          </a:p>
          <a:p>
            <a:pPr marL="214313" indent="-214313">
              <a:buFont typeface="Arial" charset="0"/>
              <a:buChar char="•"/>
            </a:pPr>
            <a:r>
              <a:rPr lang="en-US" sz="1350" b="1" dirty="0">
                <a:solidFill>
                  <a:schemeClr val="tx1">
                    <a:lumMod val="85000"/>
                  </a:schemeClr>
                </a:solidFill>
                <a:latin typeface="Helvetica" charset="0"/>
                <a:ea typeface="Helvetica" charset="0"/>
                <a:cs typeface="Helvetica" charset="0"/>
              </a:rPr>
              <a:t>Low-fidelity prototypes</a:t>
            </a:r>
            <a:r>
              <a:rPr lang="en-US" sz="1350" dirty="0">
                <a:solidFill>
                  <a:schemeClr val="tx1">
                    <a:lumMod val="85000"/>
                  </a:schemeClr>
                </a:solidFill>
                <a:latin typeface="Helvetica" charset="0"/>
                <a:ea typeface="Helvetica" charset="0"/>
                <a:cs typeface="Helvetica" charset="0"/>
              </a:rPr>
              <a:t> are often paper-based and do not allow user interactions.</a:t>
            </a:r>
          </a:p>
          <a:p>
            <a:pPr marL="557213" lvl="1" indent="-214313">
              <a:buFont typeface="Arial" charset="0"/>
              <a:buChar char="•"/>
            </a:pPr>
            <a:r>
              <a:rPr lang="en-US" sz="1350" dirty="0">
                <a:solidFill>
                  <a:schemeClr val="tx1">
                    <a:lumMod val="85000"/>
                  </a:schemeClr>
                </a:solidFill>
                <a:latin typeface="Helvetica" charset="0"/>
                <a:ea typeface="Helvetica" charset="0"/>
                <a:cs typeface="Helvetica" charset="0"/>
              </a:rPr>
              <a:t>Range from a hand-drawn to printouts</a:t>
            </a:r>
          </a:p>
          <a:p>
            <a:pPr marL="557213" lvl="1" indent="-214313">
              <a:buFont typeface="Arial" charset="0"/>
              <a:buChar char="•"/>
            </a:pPr>
            <a:r>
              <a:rPr lang="en-US" sz="1350" dirty="0">
                <a:solidFill>
                  <a:schemeClr val="tx1">
                    <a:lumMod val="85000"/>
                  </a:schemeClr>
                </a:solidFill>
                <a:latin typeface="Helvetica" charset="0"/>
                <a:ea typeface="Helvetica" charset="0"/>
                <a:cs typeface="Helvetica" charset="0"/>
              </a:rPr>
              <a:t>Quicker to create</a:t>
            </a:r>
          </a:p>
          <a:p>
            <a:pPr marL="557213" lvl="1" indent="-214313">
              <a:buFont typeface="Arial" charset="0"/>
              <a:buChar char="•"/>
            </a:pPr>
            <a:r>
              <a:rPr lang="en-US" sz="1350" dirty="0">
                <a:solidFill>
                  <a:schemeClr val="tx1">
                    <a:lumMod val="85000"/>
                  </a:schemeClr>
                </a:solidFill>
                <a:latin typeface="Helvetica" charset="0"/>
                <a:ea typeface="Helvetica" charset="0"/>
                <a:cs typeface="Helvetica" charset="0"/>
              </a:rPr>
              <a:t>Rough sketches may make users feel more comfortable suggesting changes</a:t>
            </a:r>
          </a:p>
          <a:p>
            <a:pPr marL="214313" indent="-214313">
              <a:buFont typeface="Arial" charset="0"/>
              <a:buChar char="•"/>
            </a:pPr>
            <a:r>
              <a:rPr lang="en-US" sz="1350" b="1" dirty="0">
                <a:solidFill>
                  <a:schemeClr val="tx1">
                    <a:lumMod val="85000"/>
                  </a:schemeClr>
                </a:solidFill>
                <a:latin typeface="Helvetica" charset="0"/>
                <a:ea typeface="Helvetica" charset="0"/>
                <a:cs typeface="Helvetica" charset="0"/>
              </a:rPr>
              <a:t>High-fidelity prototypes</a:t>
            </a:r>
            <a:r>
              <a:rPr lang="en-US" sz="1350" dirty="0">
                <a:solidFill>
                  <a:schemeClr val="tx1">
                    <a:lumMod val="85000"/>
                  </a:schemeClr>
                </a:solidFill>
                <a:latin typeface="Helvetica" charset="0"/>
                <a:ea typeface="Helvetica" charset="0"/>
                <a:cs typeface="Helvetica" charset="0"/>
              </a:rPr>
              <a:t> are generally digital and usually allow realistic user interactions</a:t>
            </a:r>
          </a:p>
          <a:p>
            <a:pPr marL="557213" lvl="1" indent="-214313">
              <a:buFont typeface="Arial" charset="0"/>
              <a:buChar char="•"/>
            </a:pPr>
            <a:r>
              <a:rPr lang="en-US" sz="1350" dirty="0">
                <a:solidFill>
                  <a:schemeClr val="tx1">
                    <a:lumMod val="85000"/>
                  </a:schemeClr>
                </a:solidFill>
                <a:latin typeface="Helvetica" charset="0"/>
                <a:ea typeface="Helvetica" charset="0"/>
                <a:cs typeface="Helvetica" charset="0"/>
              </a:rPr>
              <a:t>Collects true human performance data</a:t>
            </a:r>
          </a:p>
          <a:p>
            <a:pPr marL="557213" lvl="1" indent="-214313">
              <a:buFont typeface="Arial" charset="0"/>
              <a:buChar char="•"/>
            </a:pPr>
            <a:r>
              <a:rPr lang="en-US" sz="1350" dirty="0">
                <a:solidFill>
                  <a:schemeClr val="tx1">
                    <a:lumMod val="85000"/>
                  </a:schemeClr>
                </a:solidFill>
                <a:latin typeface="Helvetica" charset="0"/>
                <a:ea typeface="Helvetica" charset="0"/>
                <a:cs typeface="Helvetica" charset="0"/>
              </a:rPr>
              <a:t>Can be used to demonstrate actual products to clients, management</a:t>
            </a:r>
          </a:p>
          <a:p>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PROS: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Cheaper to make changes before any code has been written than to wait until after the implementation is complete.</a:t>
            </a:r>
          </a:p>
          <a:p>
            <a:pPr fontAlgn="base"/>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p:txBody>
      </p:sp>
      <p:sp>
        <p:nvSpPr>
          <p:cNvPr id="6" name="Rectangle 5"/>
          <p:cNvSpPr/>
          <p:nvPr/>
        </p:nvSpPr>
        <p:spPr>
          <a:xfrm>
            <a:off x="5447110" y="5621624"/>
            <a:ext cx="5118497" cy="230832"/>
          </a:xfrm>
          <a:prstGeom prst="rect">
            <a:avLst/>
          </a:prstGeom>
        </p:spPr>
        <p:txBody>
          <a:bodyPr wrap="square">
            <a:spAutoFit/>
          </a:bodyPr>
          <a:lstStyle/>
          <a:p>
            <a:r>
              <a:rPr lang="en-US" sz="900" dirty="0">
                <a:latin typeface="Helvetica" charset="0"/>
                <a:ea typeface="Helvetica" charset="0"/>
                <a:cs typeface="Helvetica" charset="0"/>
              </a:rPr>
              <a:t>Source: http://</a:t>
            </a:r>
            <a:r>
              <a:rPr lang="en-US" sz="900" dirty="0" err="1">
                <a:latin typeface="Helvetica" charset="0"/>
                <a:ea typeface="Helvetica" charset="0"/>
                <a:cs typeface="Helvetica" charset="0"/>
              </a:rPr>
              <a:t>www.usability.gov</a:t>
            </a:r>
            <a:r>
              <a:rPr lang="en-US" sz="900" dirty="0">
                <a:latin typeface="Helvetica" charset="0"/>
                <a:ea typeface="Helvetica" charset="0"/>
                <a:cs typeface="Helvetica" charset="0"/>
              </a:rPr>
              <a:t>/what-and-why/user-</a:t>
            </a:r>
            <a:r>
              <a:rPr lang="en-US" sz="900" dirty="0" err="1">
                <a:latin typeface="Helvetica" charset="0"/>
                <a:ea typeface="Helvetica" charset="0"/>
                <a:cs typeface="Helvetica" charset="0"/>
              </a:rPr>
              <a:t>research.html</a:t>
            </a:r>
            <a:endParaRPr lang="en-US" sz="900" dirty="0">
              <a:latin typeface="Helvetica" charset="0"/>
              <a:ea typeface="Helvetica" charset="0"/>
              <a:cs typeface="Helvetica" charset="0"/>
            </a:endParaRPr>
          </a:p>
        </p:txBody>
      </p:sp>
      <p:pic>
        <p:nvPicPr>
          <p:cNvPr id="7" name="Picture 6"/>
          <p:cNvPicPr>
            <a:picLocks noChangeAspect="1"/>
          </p:cNvPicPr>
          <p:nvPr/>
        </p:nvPicPr>
        <p:blipFill>
          <a:blip r:embed="rId2"/>
          <a:stretch>
            <a:fillRect/>
          </a:stretch>
        </p:blipFill>
        <p:spPr>
          <a:xfrm>
            <a:off x="4858343" y="2189299"/>
            <a:ext cx="4079949" cy="2632225"/>
          </a:xfrm>
          <a:prstGeom prst="rect">
            <a:avLst/>
          </a:prstGeom>
        </p:spPr>
      </p:pic>
    </p:spTree>
    <p:extLst>
      <p:ext uri="{BB962C8B-B14F-4D97-AF65-F5344CB8AC3E}">
        <p14:creationId xmlns:p14="http://schemas.microsoft.com/office/powerpoint/2010/main" val="1155424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648" y="1634843"/>
            <a:ext cx="6457950" cy="969771"/>
          </a:xfrm>
        </p:spPr>
        <p:txBody>
          <a:bodyPr>
            <a:normAutofit/>
          </a:bodyPr>
          <a:lstStyle/>
          <a:p>
            <a:pPr algn="l"/>
            <a:r>
              <a:rPr lang="en-US" sz="2800" dirty="0" smtClean="0"/>
              <a:t>PARALLEL DESIGN</a:t>
            </a:r>
            <a:endParaRPr lang="en-US" sz="2800" dirty="0"/>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dirty="0" smtClean="0"/>
          </a:p>
          <a:p>
            <a:pPr marL="0" indent="0">
              <a:buNone/>
            </a:pPr>
            <a:endParaRPr lang="en-US" dirty="0"/>
          </a:p>
          <a:p>
            <a:pPr marL="0" indent="0">
              <a:buNone/>
            </a:pPr>
            <a:endParaRPr lang="en-US" dirty="0"/>
          </a:p>
        </p:txBody>
      </p:sp>
      <p:sp>
        <p:nvSpPr>
          <p:cNvPr id="4" name="Rectangle 3"/>
          <p:cNvSpPr/>
          <p:nvPr/>
        </p:nvSpPr>
        <p:spPr>
          <a:xfrm>
            <a:off x="480199" y="2436136"/>
            <a:ext cx="4572000" cy="3416320"/>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With the parallel design technique, several people create an initial design from the same set of requirements. </a:t>
            </a:r>
          </a:p>
          <a:p>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PROS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A range of ideas to be generated quickly and cost effectively.</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Compresses concept development schedule.</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Final design can benefit from all ideas proposed.</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Case study results showed the improvement in measured usability from version 1 to 2 was 18 percent with traditional iterative design and 70 percent with parallel design</a:t>
            </a:r>
          </a:p>
          <a:p>
            <a:pPr marL="214313" indent="-214313" fontAlgn="base">
              <a:buFont typeface="Arial" charset="0"/>
              <a:buChar char="•"/>
            </a:pPr>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p:txBody>
      </p:sp>
      <p:pic>
        <p:nvPicPr>
          <p:cNvPr id="7" name="Picture 6"/>
          <p:cNvPicPr>
            <a:picLocks noChangeAspect="1"/>
          </p:cNvPicPr>
          <p:nvPr/>
        </p:nvPicPr>
        <p:blipFill>
          <a:blip r:embed="rId3"/>
          <a:stretch>
            <a:fillRect/>
          </a:stretch>
        </p:blipFill>
        <p:spPr>
          <a:xfrm>
            <a:off x="5185541" y="2436136"/>
            <a:ext cx="3668114" cy="2149794"/>
          </a:xfrm>
          <a:prstGeom prst="rect">
            <a:avLst/>
          </a:prstGeom>
        </p:spPr>
      </p:pic>
    </p:spTree>
    <p:extLst>
      <p:ext uri="{BB962C8B-B14F-4D97-AF65-F5344CB8AC3E}">
        <p14:creationId xmlns:p14="http://schemas.microsoft.com/office/powerpoint/2010/main" val="3253345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178" y="1680689"/>
            <a:ext cx="7900086" cy="369332"/>
          </a:xfrm>
          <a:prstGeom prst="rect">
            <a:avLst/>
          </a:prstGeom>
        </p:spPr>
        <p:txBody>
          <a:bodyPr wrap="square">
            <a:spAutoFit/>
          </a:bodyPr>
          <a:lstStyle/>
          <a:p>
            <a:r>
              <a:rPr lang="en-GB" dirty="0" smtClean="0">
                <a:latin typeface="Aharoni" panose="02010803020104030203" pitchFamily="2" charset="-79"/>
                <a:cs typeface="Aharoni" panose="02010803020104030203" pitchFamily="2" charset="-79"/>
              </a:rPr>
              <a:t>The Focus of the development:</a:t>
            </a:r>
            <a:endParaRPr lang="en-GB" dirty="0">
              <a:latin typeface="Aharoni" panose="02010803020104030203" pitchFamily="2" charset="-79"/>
              <a:cs typeface="Aharoni" panose="02010803020104030203" pitchFamily="2" charset="-79"/>
            </a:endParaRPr>
          </a:p>
        </p:txBody>
      </p:sp>
      <p:sp>
        <p:nvSpPr>
          <p:cNvPr id="4" name="TextBox 3"/>
          <p:cNvSpPr txBox="1"/>
          <p:nvPr/>
        </p:nvSpPr>
        <p:spPr>
          <a:xfrm>
            <a:off x="847048" y="3558746"/>
            <a:ext cx="4003590" cy="1754326"/>
          </a:xfrm>
          <a:prstGeom prst="rect">
            <a:avLst/>
          </a:prstGeom>
          <a:noFill/>
        </p:spPr>
        <p:txBody>
          <a:bodyPr wrap="square" rtlCol="0">
            <a:spAutoFit/>
          </a:bodyPr>
          <a:lstStyle/>
          <a:p>
            <a:r>
              <a:rPr lang="en-GB" b="1" dirty="0" smtClean="0">
                <a:latin typeface="Aharoni" panose="02010803020104030203" pitchFamily="2" charset="-79"/>
                <a:cs typeface="Aharoni" panose="02010803020104030203" pitchFamily="2" charset="-79"/>
              </a:rPr>
              <a:t>User = User Centred Design</a:t>
            </a:r>
          </a:p>
          <a:p>
            <a:r>
              <a:rPr lang="en-GB" b="1" dirty="0" smtClean="0">
                <a:latin typeface="Aharoni" panose="02010803020104030203" pitchFamily="2" charset="-79"/>
                <a:cs typeface="Aharoni" panose="02010803020104030203" pitchFamily="2" charset="-79"/>
              </a:rPr>
              <a:t> </a:t>
            </a:r>
          </a:p>
          <a:p>
            <a:r>
              <a:rPr lang="en-GB" b="1" dirty="0" smtClean="0">
                <a:latin typeface="Aharoni" panose="02010803020104030203" pitchFamily="2" charset="-79"/>
                <a:cs typeface="Aharoni" panose="02010803020104030203" pitchFamily="2" charset="-79"/>
              </a:rPr>
              <a:t>Task = Task Centred Design </a:t>
            </a:r>
          </a:p>
          <a:p>
            <a:endParaRPr lang="en-GB" b="1" dirty="0" smtClean="0">
              <a:latin typeface="Aharoni" panose="02010803020104030203" pitchFamily="2" charset="-79"/>
              <a:cs typeface="Aharoni" panose="02010803020104030203" pitchFamily="2" charset="-79"/>
            </a:endParaRPr>
          </a:p>
          <a:p>
            <a:r>
              <a:rPr lang="en-GB" b="1" dirty="0" smtClean="0">
                <a:latin typeface="Aharoni" panose="02010803020104030203" pitchFamily="2" charset="-79"/>
                <a:cs typeface="Aharoni" panose="02010803020104030203" pitchFamily="2" charset="-79"/>
              </a:rPr>
              <a:t>Content = Content Centred Design </a:t>
            </a:r>
          </a:p>
          <a:p>
            <a:endParaRPr lang="en-GB" b="1" dirty="0">
              <a:latin typeface="Aharoni" panose="02010803020104030203" pitchFamily="2" charset="-79"/>
              <a:cs typeface="Aharoni" panose="02010803020104030203" pitchFamily="2" charset="-79"/>
            </a:endParaRPr>
          </a:p>
        </p:txBody>
      </p:sp>
      <p:sp>
        <p:nvSpPr>
          <p:cNvPr id="5" name="Oval 4"/>
          <p:cNvSpPr/>
          <p:nvPr/>
        </p:nvSpPr>
        <p:spPr>
          <a:xfrm>
            <a:off x="5857103" y="2356021"/>
            <a:ext cx="1425146" cy="1383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4798541" y="2356021"/>
            <a:ext cx="1425146" cy="1383957"/>
          </a:xfrm>
          <a:prstGeom prst="ellipse">
            <a:avLst/>
          </a:prstGeom>
          <a:solidFill>
            <a:schemeClr val="accent2">
              <a:alpha val="4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5327822" y="3109783"/>
            <a:ext cx="1425146" cy="1383957"/>
          </a:xfrm>
          <a:prstGeom prst="ellipse">
            <a:avLst/>
          </a:prstGeom>
          <a:solidFill>
            <a:schemeClr val="accent6">
              <a:lumMod val="75000"/>
              <a:alpha val="4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5140177" y="2803783"/>
            <a:ext cx="647934" cy="369332"/>
          </a:xfrm>
          <a:prstGeom prst="rect">
            <a:avLst/>
          </a:prstGeom>
        </p:spPr>
        <p:txBody>
          <a:bodyPr wrap="none">
            <a:spAutoFit/>
          </a:bodyPr>
          <a:lstStyle/>
          <a:p>
            <a:r>
              <a:rPr lang="en-GB" b="1" dirty="0" smtClean="0">
                <a:latin typeface="Aharoni" panose="02010803020104030203" pitchFamily="2" charset="-79"/>
                <a:cs typeface="Aharoni" panose="02010803020104030203" pitchFamily="2" charset="-79"/>
              </a:rPr>
              <a:t>UCD</a:t>
            </a:r>
            <a:endParaRPr lang="en-GB" b="1" dirty="0">
              <a:latin typeface="Aharoni" panose="02010803020104030203" pitchFamily="2" charset="-79"/>
              <a:cs typeface="Aharoni" panose="02010803020104030203" pitchFamily="2" charset="-79"/>
            </a:endParaRPr>
          </a:p>
        </p:txBody>
      </p:sp>
      <p:sp>
        <p:nvSpPr>
          <p:cNvPr id="9" name="Rectangle 8"/>
          <p:cNvSpPr/>
          <p:nvPr/>
        </p:nvSpPr>
        <p:spPr>
          <a:xfrm>
            <a:off x="6361671" y="2863333"/>
            <a:ext cx="590226" cy="369332"/>
          </a:xfrm>
          <a:prstGeom prst="rect">
            <a:avLst/>
          </a:prstGeom>
        </p:spPr>
        <p:txBody>
          <a:bodyPr wrap="none">
            <a:spAutoFit/>
          </a:bodyPr>
          <a:lstStyle/>
          <a:p>
            <a:r>
              <a:rPr lang="en-GB" b="1" dirty="0" smtClean="0">
                <a:latin typeface="Aharoni" panose="02010803020104030203" pitchFamily="2" charset="-79"/>
                <a:cs typeface="Aharoni" panose="02010803020104030203" pitchFamily="2" charset="-79"/>
              </a:rPr>
              <a:t>TCD</a:t>
            </a:r>
            <a:endParaRPr lang="en-GB" b="1" dirty="0">
              <a:latin typeface="Aharoni" panose="02010803020104030203" pitchFamily="2" charset="-79"/>
              <a:cs typeface="Aharoni" panose="02010803020104030203" pitchFamily="2" charset="-79"/>
            </a:endParaRPr>
          </a:p>
        </p:txBody>
      </p:sp>
      <p:sp>
        <p:nvSpPr>
          <p:cNvPr id="10" name="Rectangle 9"/>
          <p:cNvSpPr/>
          <p:nvPr/>
        </p:nvSpPr>
        <p:spPr>
          <a:xfrm>
            <a:off x="5713737" y="3818408"/>
            <a:ext cx="617477" cy="369332"/>
          </a:xfrm>
          <a:prstGeom prst="rect">
            <a:avLst/>
          </a:prstGeom>
        </p:spPr>
        <p:txBody>
          <a:bodyPr wrap="none">
            <a:spAutoFit/>
          </a:bodyPr>
          <a:lstStyle/>
          <a:p>
            <a:r>
              <a:rPr lang="en-GB" b="1" dirty="0">
                <a:latin typeface="Aharoni" panose="02010803020104030203" pitchFamily="2" charset="-79"/>
                <a:cs typeface="Aharoni" panose="02010803020104030203" pitchFamily="2" charset="-79"/>
              </a:rPr>
              <a:t>C</a:t>
            </a:r>
            <a:r>
              <a:rPr lang="en-GB" b="1" dirty="0" smtClean="0">
                <a:latin typeface="Aharoni" panose="02010803020104030203" pitchFamily="2" charset="-79"/>
                <a:cs typeface="Aharoni" panose="02010803020104030203" pitchFamily="2" charset="-79"/>
              </a:rPr>
              <a:t>CD</a:t>
            </a:r>
            <a:endParaRPr lang="en-GB"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2660073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088" y="1509521"/>
            <a:ext cx="6457950" cy="969771"/>
          </a:xfrm>
        </p:spPr>
        <p:txBody>
          <a:bodyPr/>
          <a:lstStyle/>
          <a:p>
            <a:pPr algn="l"/>
            <a:r>
              <a:rPr lang="en-US" dirty="0" smtClean="0"/>
              <a:t>FIRST CLICK TESTING</a:t>
            </a:r>
            <a:endParaRPr lang="en-US" dirty="0"/>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dirty="0"/>
          </a:p>
        </p:txBody>
      </p:sp>
      <p:sp>
        <p:nvSpPr>
          <p:cNvPr id="4" name="Rectangle 3"/>
          <p:cNvSpPr/>
          <p:nvPr/>
        </p:nvSpPr>
        <p:spPr>
          <a:xfrm>
            <a:off x="277845" y="2499843"/>
            <a:ext cx="4572000" cy="3208571"/>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Examines what a test participant would click on first on the interface in order to complete their intended task</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Can be performed on a functioning website, a prototype, or a wireframe</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When users' first click is down the right path, 87% eventually succeed (vs. 46%)</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pPr fontAlgn="base"/>
            <a:r>
              <a:rPr lang="en-US" sz="1350" dirty="0">
                <a:solidFill>
                  <a:schemeClr val="tx1">
                    <a:lumMod val="85000"/>
                  </a:schemeClr>
                </a:solidFill>
                <a:latin typeface="Helvetica" charset="0"/>
                <a:ea typeface="Helvetica" charset="0"/>
                <a:cs typeface="Helvetica" charset="0"/>
              </a:rPr>
              <a:t>TIPS: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Track each click.</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Time how long it takes the user to make this click.</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Compare two different designs (e.g. old and new)</a:t>
            </a:r>
          </a:p>
          <a:p>
            <a:pPr marL="214313" indent="-214313">
              <a:buFont typeface="Arial" charset="0"/>
              <a:buChar char="•"/>
            </a:pPr>
            <a:r>
              <a:rPr lang="en-US" sz="1350" dirty="0">
                <a:latin typeface="Helvetica" charset="0"/>
                <a:ea typeface="Helvetica" charset="0"/>
                <a:cs typeface="Helvetica" charset="0"/>
              </a:rPr>
              <a:t>After each task attempt, have participants indicate how confident they were they found the right location. </a:t>
            </a:r>
            <a:endParaRPr lang="en-US" sz="1350" dirty="0">
              <a:solidFill>
                <a:schemeClr val="tx1">
                  <a:lumMod val="85000"/>
                </a:schemeClr>
              </a:solidFill>
              <a:latin typeface="Helvetica" charset="0"/>
              <a:ea typeface="Helvetica" charset="0"/>
              <a:cs typeface="Helvetica" charset="0"/>
            </a:endParaRP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p:txBody>
      </p:sp>
    </p:spTree>
    <p:extLst>
      <p:ext uri="{BB962C8B-B14F-4D97-AF65-F5344CB8AC3E}">
        <p14:creationId xmlns:p14="http://schemas.microsoft.com/office/powerpoint/2010/main" val="33275878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57201" y="1694704"/>
            <a:ext cx="3970064" cy="969771"/>
          </a:xfrm>
        </p:spPr>
        <p:txBody>
          <a:bodyPr/>
          <a:lstStyle/>
          <a:p>
            <a:pPr algn="l"/>
            <a:r>
              <a:rPr lang="en-US" dirty="0" smtClean="0">
                <a:latin typeface="Helvetica" charset="0"/>
                <a:ea typeface="Helvetica" charset="0"/>
                <a:cs typeface="Helvetica" charset="0"/>
              </a:rPr>
              <a:t>PROCESS</a:t>
            </a:r>
            <a:endParaRPr lang="en-US" dirty="0">
              <a:latin typeface="Helvetica" charset="0"/>
              <a:ea typeface="Helvetica" charset="0"/>
              <a:cs typeface="Helvetica" charset="0"/>
            </a:endParaRPr>
          </a:p>
        </p:txBody>
      </p:sp>
      <p:sp>
        <p:nvSpPr>
          <p:cNvPr id="2" name="Rectangle 1"/>
          <p:cNvSpPr/>
          <p:nvPr/>
        </p:nvSpPr>
        <p:spPr>
          <a:xfrm>
            <a:off x="1825105" y="6340592"/>
            <a:ext cx="5004320" cy="253916"/>
          </a:xfrm>
          <a:prstGeom prst="rect">
            <a:avLst/>
          </a:prstGeom>
        </p:spPr>
        <p:txBody>
          <a:bodyPr wrap="square">
            <a:spAutoFit/>
          </a:bodyPr>
          <a:lstStyle/>
          <a:p>
            <a:r>
              <a:rPr lang="en-US" sz="1050" dirty="0" err="1">
                <a:latin typeface="Helvetica" charset="0"/>
                <a:ea typeface="Helvetica" charset="0"/>
                <a:cs typeface="Helvetica" charset="0"/>
              </a:rPr>
              <a:t>www.smashingmagazine.com</a:t>
            </a:r>
            <a:r>
              <a:rPr lang="en-US" sz="1050" dirty="0">
                <a:latin typeface="Helvetica" charset="0"/>
                <a:ea typeface="Helvetica" charset="0"/>
                <a:cs typeface="Helvetica" charset="0"/>
              </a:rPr>
              <a:t>/2013/09/5-step-process-conducting-user-research/</a:t>
            </a:r>
          </a:p>
        </p:txBody>
      </p:sp>
      <p:pic>
        <p:nvPicPr>
          <p:cNvPr id="3" name="Picture 2"/>
          <p:cNvPicPr>
            <a:picLocks noChangeAspect="1"/>
          </p:cNvPicPr>
          <p:nvPr/>
        </p:nvPicPr>
        <p:blipFill>
          <a:blip r:embed="rId2"/>
          <a:stretch>
            <a:fillRect/>
          </a:stretch>
        </p:blipFill>
        <p:spPr>
          <a:xfrm>
            <a:off x="1655806" y="2514798"/>
            <a:ext cx="5484575" cy="3399342"/>
          </a:xfrm>
          <a:prstGeom prst="rect">
            <a:avLst/>
          </a:prstGeom>
        </p:spPr>
      </p:pic>
    </p:spTree>
    <p:extLst>
      <p:ext uri="{BB962C8B-B14F-4D97-AF65-F5344CB8AC3E}">
        <p14:creationId xmlns:p14="http://schemas.microsoft.com/office/powerpoint/2010/main" val="2687482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589237" y="1785482"/>
            <a:ext cx="3970064" cy="969771"/>
          </a:xfrm>
        </p:spPr>
        <p:txBody>
          <a:bodyPr/>
          <a:lstStyle/>
          <a:p>
            <a:pPr algn="l"/>
            <a:r>
              <a:rPr lang="en-US" dirty="0" smtClean="0">
                <a:latin typeface="Helvetica" charset="0"/>
                <a:ea typeface="Helvetica" charset="0"/>
                <a:cs typeface="Helvetica" charset="0"/>
              </a:rPr>
              <a:t>OBJECTIVES</a:t>
            </a:r>
            <a:endParaRPr lang="en-US" dirty="0">
              <a:latin typeface="Helvetica" charset="0"/>
              <a:ea typeface="Helvetica" charset="0"/>
              <a:cs typeface="Helvetica" charset="0"/>
            </a:endParaRPr>
          </a:p>
        </p:txBody>
      </p:sp>
      <p:sp>
        <p:nvSpPr>
          <p:cNvPr id="15" name="Rectangle 14"/>
          <p:cNvSpPr/>
          <p:nvPr/>
        </p:nvSpPr>
        <p:spPr>
          <a:xfrm>
            <a:off x="1141172" y="2822197"/>
            <a:ext cx="4572000" cy="2585323"/>
          </a:xfrm>
          <a:prstGeom prst="rect">
            <a:avLst/>
          </a:prstGeom>
        </p:spPr>
        <p:txBody>
          <a:bodyPr>
            <a:spAutoFit/>
          </a:bodyPr>
          <a:lstStyle/>
          <a:p>
            <a:pPr marL="257175" indent="-257175">
              <a:buFont typeface="+mj-lt"/>
              <a:buAutoNum type="arabicPeriod"/>
            </a:pPr>
            <a:r>
              <a:rPr lang="en-US" sz="1350" dirty="0">
                <a:solidFill>
                  <a:schemeClr val="tx1">
                    <a:lumMod val="85000"/>
                  </a:schemeClr>
                </a:solidFill>
                <a:latin typeface="Helvetica" charset="0"/>
                <a:ea typeface="Helvetica" charset="0"/>
                <a:cs typeface="Helvetica" charset="0"/>
              </a:rPr>
              <a:t>Ask questions</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“Who would share program clips?”</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“How frequently would viewers share clips?”</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“Why would people choose to share clips?”</a:t>
            </a:r>
          </a:p>
          <a:p>
            <a:pPr marL="257175" indent="-257175" fontAlgn="base">
              <a:buFont typeface="+mj-lt"/>
              <a:buAutoNum type="arabicPeriod"/>
            </a:pPr>
            <a:r>
              <a:rPr lang="en-US" sz="1350" dirty="0">
                <a:solidFill>
                  <a:schemeClr val="tx1">
                    <a:lumMod val="85000"/>
                  </a:schemeClr>
                </a:solidFill>
                <a:latin typeface="Helvetica" charset="0"/>
                <a:ea typeface="Helvetica" charset="0"/>
                <a:cs typeface="Helvetica" charset="0"/>
              </a:rPr>
              <a:t>Identify overall objective</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You need to be able to reach that objective in the time frame you have allotted for the research.</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Document in a one-pager.</a:t>
            </a:r>
          </a:p>
          <a:p>
            <a:pPr marL="214313" indent="-214313" fontAlgn="base">
              <a:buFont typeface="Arial" charset="0"/>
              <a:buChar char="•"/>
            </a:pPr>
            <a:endParaRPr lang="en-US" sz="1350" dirty="0">
              <a:solidFill>
                <a:schemeClr val="tx1">
                  <a:lumMod val="85000"/>
                </a:schemeClr>
              </a:solidFill>
              <a:latin typeface="Helvetica" charset="0"/>
              <a:ea typeface="Helvetica" charset="0"/>
              <a:cs typeface="Helvetica" charset="0"/>
            </a:endParaRPr>
          </a:p>
          <a:p>
            <a:pPr marL="257175" indent="-257175" fontAlgn="base">
              <a:buFont typeface="+mj-lt"/>
              <a:buAutoNum type="arabicPeriod" startAt="2"/>
            </a:pPr>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p:txBody>
      </p:sp>
      <p:sp>
        <p:nvSpPr>
          <p:cNvPr id="5" name="Rectangle 4"/>
          <p:cNvSpPr/>
          <p:nvPr/>
        </p:nvSpPr>
        <p:spPr>
          <a:xfrm>
            <a:off x="4139680" y="5736947"/>
            <a:ext cx="5004320" cy="230832"/>
          </a:xfrm>
          <a:prstGeom prst="rect">
            <a:avLst/>
          </a:prstGeom>
        </p:spPr>
        <p:txBody>
          <a:bodyPr wrap="square">
            <a:spAutoFit/>
          </a:bodyPr>
          <a:lstStyle/>
          <a:p>
            <a:r>
              <a:rPr lang="en-US" sz="900" dirty="0">
                <a:latin typeface="Helvetica" charset="0"/>
                <a:ea typeface="Helvetica" charset="0"/>
                <a:cs typeface="Helvetica" charset="0"/>
              </a:rPr>
              <a:t>Source: </a:t>
            </a:r>
            <a:r>
              <a:rPr lang="en-US" sz="900" dirty="0" err="1">
                <a:latin typeface="Helvetica" charset="0"/>
                <a:ea typeface="Helvetica" charset="0"/>
                <a:cs typeface="Helvetica" charset="0"/>
              </a:rPr>
              <a:t>www.smashingmagazine.com</a:t>
            </a:r>
            <a:r>
              <a:rPr lang="en-US" sz="900" dirty="0">
                <a:latin typeface="Helvetica" charset="0"/>
                <a:ea typeface="Helvetica" charset="0"/>
                <a:cs typeface="Helvetica" charset="0"/>
              </a:rPr>
              <a:t>/2013/09/5-step-process-conducting-user-research/</a:t>
            </a:r>
          </a:p>
        </p:txBody>
      </p:sp>
    </p:spTree>
    <p:extLst>
      <p:ext uri="{BB962C8B-B14F-4D97-AF65-F5344CB8AC3E}">
        <p14:creationId xmlns:p14="http://schemas.microsoft.com/office/powerpoint/2010/main" val="290634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561648" y="1623410"/>
            <a:ext cx="3970064" cy="969771"/>
          </a:xfrm>
        </p:spPr>
        <p:txBody>
          <a:bodyPr>
            <a:normAutofit/>
          </a:bodyPr>
          <a:lstStyle/>
          <a:p>
            <a:pPr algn="l"/>
            <a:r>
              <a:rPr lang="en-US" sz="2800" dirty="0" smtClean="0">
                <a:latin typeface="Helvetica" charset="0"/>
                <a:ea typeface="Helvetica" charset="0"/>
                <a:cs typeface="Helvetica" charset="0"/>
              </a:rPr>
              <a:t>HYPOTHESES</a:t>
            </a:r>
            <a:endParaRPr lang="en-US" sz="2800" dirty="0">
              <a:latin typeface="Helvetica" charset="0"/>
              <a:ea typeface="Helvetica" charset="0"/>
              <a:cs typeface="Helvetica" charset="0"/>
            </a:endParaRPr>
          </a:p>
        </p:txBody>
      </p:sp>
      <p:sp>
        <p:nvSpPr>
          <p:cNvPr id="15" name="Rectangle 14"/>
          <p:cNvSpPr/>
          <p:nvPr/>
        </p:nvSpPr>
        <p:spPr>
          <a:xfrm>
            <a:off x="561648" y="1906774"/>
            <a:ext cx="4572000" cy="2377574"/>
          </a:xfrm>
          <a:prstGeom prst="rect">
            <a:avLst/>
          </a:prstGeom>
        </p:spPr>
        <p:txBody>
          <a:bodyPr>
            <a:spAutoFit/>
          </a:bodyPr>
          <a:lstStyle/>
          <a:p>
            <a:pPr fontAlgn="base"/>
            <a:endParaRPr lang="en-US" sz="1350" dirty="0">
              <a:solidFill>
                <a:schemeClr val="tx1">
                  <a:lumMod val="85000"/>
                </a:schemeClr>
              </a:solidFill>
              <a:latin typeface="Helvetica" charset="0"/>
              <a:ea typeface="Helvetica" charset="0"/>
              <a:cs typeface="Helvetica" charset="0"/>
            </a:endParaRP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Creates awareness to help minimize bias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Helps you select the right methods</a:t>
            </a:r>
          </a:p>
          <a:p>
            <a:pPr marL="214313" indent="-214313" fontAlgn="base">
              <a:buFont typeface="Arial" charset="0"/>
              <a:buChar char="•"/>
            </a:pPr>
            <a:r>
              <a:rPr lang="en-US" sz="1350" dirty="0">
                <a:solidFill>
                  <a:schemeClr val="tx1">
                    <a:lumMod val="85000"/>
                  </a:schemeClr>
                </a:solidFill>
                <a:latin typeface="Helvetica" charset="0"/>
                <a:ea typeface="Helvetica" charset="0"/>
                <a:cs typeface="Helvetica" charset="0"/>
              </a:rPr>
              <a:t>Use your early hypotheses to help communicate what you’ve discovered through research.</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E.g. “We believed [A], but discovered [B].”</a:t>
            </a:r>
          </a:p>
          <a:p>
            <a:pPr marL="557213" lvl="1" indent="-214313" fontAlgn="base">
              <a:buFont typeface="Arial" charset="0"/>
              <a:buChar char="•"/>
            </a:pPr>
            <a:r>
              <a:rPr lang="en-US" sz="1350" dirty="0">
                <a:solidFill>
                  <a:schemeClr val="tx1">
                    <a:lumMod val="85000"/>
                  </a:schemeClr>
                </a:solidFill>
                <a:latin typeface="Helvetica" charset="0"/>
                <a:ea typeface="Helvetica" charset="0"/>
                <a:cs typeface="Helvetica" charset="0"/>
              </a:rPr>
              <a:t>The more the merrier</a:t>
            </a:r>
          </a:p>
          <a:p>
            <a:pPr fontAlgn="base"/>
            <a:endParaRPr lang="en-US" sz="1350" dirty="0">
              <a:solidFill>
                <a:schemeClr val="tx1">
                  <a:lumMod val="85000"/>
                </a:schemeClr>
              </a:solidFill>
              <a:latin typeface="Helvetica" charset="0"/>
              <a:ea typeface="Helvetica" charset="0"/>
              <a:cs typeface="Helvetica" charset="0"/>
            </a:endParaRPr>
          </a:p>
          <a:p>
            <a:pPr marL="257175" indent="-257175" fontAlgn="base">
              <a:buFont typeface="+mj-lt"/>
              <a:buAutoNum type="arabicPeriod" startAt="2"/>
            </a:pPr>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p:txBody>
      </p:sp>
      <p:sp>
        <p:nvSpPr>
          <p:cNvPr id="8" name="Rectangle 7"/>
          <p:cNvSpPr/>
          <p:nvPr/>
        </p:nvSpPr>
        <p:spPr>
          <a:xfrm>
            <a:off x="2631488" y="6384647"/>
            <a:ext cx="5004320" cy="230832"/>
          </a:xfrm>
          <a:prstGeom prst="rect">
            <a:avLst/>
          </a:prstGeom>
        </p:spPr>
        <p:txBody>
          <a:bodyPr wrap="square">
            <a:spAutoFit/>
          </a:bodyPr>
          <a:lstStyle/>
          <a:p>
            <a:r>
              <a:rPr lang="en-US" sz="900" dirty="0">
                <a:latin typeface="Helvetica" charset="0"/>
                <a:ea typeface="Helvetica" charset="0"/>
                <a:cs typeface="Helvetica" charset="0"/>
              </a:rPr>
              <a:t>Source: </a:t>
            </a:r>
            <a:r>
              <a:rPr lang="en-US" sz="900" dirty="0" err="1">
                <a:latin typeface="Helvetica" charset="0"/>
                <a:ea typeface="Helvetica" charset="0"/>
                <a:cs typeface="Helvetica" charset="0"/>
              </a:rPr>
              <a:t>www.smashingmagazine.com</a:t>
            </a:r>
            <a:r>
              <a:rPr lang="en-US" sz="900" dirty="0">
                <a:latin typeface="Helvetica" charset="0"/>
                <a:ea typeface="Helvetica" charset="0"/>
                <a:cs typeface="Helvetica" charset="0"/>
              </a:rPr>
              <a:t>/2013/09/5-step-process-conducting-user-research/</a:t>
            </a:r>
          </a:p>
        </p:txBody>
      </p:sp>
      <p:pic>
        <p:nvPicPr>
          <p:cNvPr id="2" name="Picture 1"/>
          <p:cNvPicPr>
            <a:picLocks noChangeAspect="1"/>
          </p:cNvPicPr>
          <p:nvPr/>
        </p:nvPicPr>
        <p:blipFill>
          <a:blip r:embed="rId2"/>
          <a:stretch>
            <a:fillRect/>
          </a:stretch>
        </p:blipFill>
        <p:spPr>
          <a:xfrm>
            <a:off x="903300" y="3647306"/>
            <a:ext cx="7090263" cy="2737341"/>
          </a:xfrm>
          <a:prstGeom prst="rect">
            <a:avLst/>
          </a:prstGeom>
        </p:spPr>
      </p:pic>
    </p:spTree>
    <p:extLst>
      <p:ext uri="{BB962C8B-B14F-4D97-AF65-F5344CB8AC3E}">
        <p14:creationId xmlns:p14="http://schemas.microsoft.com/office/powerpoint/2010/main" val="26789912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561648" y="1421889"/>
            <a:ext cx="3970064" cy="969771"/>
          </a:xfrm>
        </p:spPr>
        <p:txBody>
          <a:bodyPr>
            <a:normAutofit/>
          </a:bodyPr>
          <a:lstStyle/>
          <a:p>
            <a:pPr algn="l"/>
            <a:r>
              <a:rPr lang="en-US" sz="2800" dirty="0" smtClean="0">
                <a:latin typeface="Helvetica" charset="0"/>
                <a:ea typeface="Helvetica" charset="0"/>
                <a:cs typeface="Helvetica" charset="0"/>
              </a:rPr>
              <a:t>METHODS</a:t>
            </a:r>
            <a:endParaRPr lang="en-US" sz="2800" dirty="0">
              <a:latin typeface="Helvetica" charset="0"/>
              <a:ea typeface="Helvetica" charset="0"/>
              <a:cs typeface="Helvetica" charset="0"/>
            </a:endParaRPr>
          </a:p>
        </p:txBody>
      </p:sp>
      <p:sp>
        <p:nvSpPr>
          <p:cNvPr id="7" name="Rectangle 6"/>
          <p:cNvSpPr/>
          <p:nvPr/>
        </p:nvSpPr>
        <p:spPr>
          <a:xfrm>
            <a:off x="561648" y="1906775"/>
            <a:ext cx="4572000" cy="4662815"/>
          </a:xfrm>
          <a:prstGeom prst="rect">
            <a:avLst/>
          </a:prstGeom>
        </p:spPr>
        <p:txBody>
          <a:bodyPr>
            <a:spAutoFit/>
          </a:bodyPr>
          <a:lstStyle/>
          <a:p>
            <a:r>
              <a:rPr lang="en-US" sz="1350" dirty="0">
                <a:solidFill>
                  <a:schemeClr val="tx1">
                    <a:lumMod val="85000"/>
                  </a:schemeClr>
                </a:solidFill>
                <a:latin typeface="Helvetica" charset="0"/>
                <a:ea typeface="Helvetica" charset="0"/>
                <a:cs typeface="Helvetica" charset="0"/>
              </a:rPr>
              <a:t>Building a Foundation</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Surveys, observational or contextual interviews, and market and trend explorations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Addressing unanswered questions about user base</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Generating Inspiration and Ideas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Card sorting, paper prototyping and other participatory design activities</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Feedback is not about refining, but opening up new possibilities</a:t>
            </a: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a:p>
            <a:r>
              <a:rPr lang="en-US" sz="1350" dirty="0">
                <a:solidFill>
                  <a:schemeClr val="tx1">
                    <a:lumMod val="85000"/>
                  </a:schemeClr>
                </a:solidFill>
                <a:latin typeface="Helvetica" charset="0"/>
                <a:ea typeface="Helvetica" charset="0"/>
                <a:cs typeface="Helvetica" charset="0"/>
              </a:rPr>
              <a:t>Evaluating and Informing Design</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Usability testing, heuristic evaluations, cognitive walkthroughs and paper prototyping</a:t>
            </a:r>
          </a:p>
          <a:p>
            <a:pPr marL="214313" indent="-214313">
              <a:buFont typeface="Arial" charset="0"/>
              <a:buChar char="•"/>
            </a:pPr>
            <a:r>
              <a:rPr lang="en-US" sz="1350" dirty="0">
                <a:solidFill>
                  <a:schemeClr val="tx1">
                    <a:lumMod val="85000"/>
                  </a:schemeClr>
                </a:solidFill>
                <a:latin typeface="Helvetica" charset="0"/>
                <a:ea typeface="Helvetica" charset="0"/>
                <a:cs typeface="Helvetica" charset="0"/>
              </a:rPr>
              <a:t>Refine design comps, simulations and code prototypes</a:t>
            </a:r>
          </a:p>
          <a:p>
            <a:pPr lvl="1"/>
            <a:endParaRPr lang="en-US" sz="1350" dirty="0">
              <a:solidFill>
                <a:schemeClr val="tx1">
                  <a:lumMod val="85000"/>
                </a:schemeClr>
              </a:solidFill>
              <a:latin typeface="Helvetica" charset="0"/>
              <a:ea typeface="Helvetica" charset="0"/>
              <a:cs typeface="Helvetica" charset="0"/>
            </a:endParaRPr>
          </a:p>
          <a:p>
            <a:pPr lvl="1"/>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pPr marL="214313" indent="-214313" fontAlgn="base">
              <a:buFont typeface="Arial" charset="0"/>
              <a:buChar char="•"/>
            </a:pPr>
            <a:endParaRPr lang="en-US" sz="1350" dirty="0">
              <a:solidFill>
                <a:schemeClr val="tx1">
                  <a:lumMod val="85000"/>
                </a:schemeClr>
              </a:solidFill>
              <a:latin typeface="Helvetica" charset="0"/>
              <a:ea typeface="Helvetica" charset="0"/>
              <a:cs typeface="Helvetica" charset="0"/>
            </a:endParaRPr>
          </a:p>
          <a:p>
            <a:pPr marL="257175" indent="-257175" fontAlgn="base">
              <a:buFont typeface="+mj-lt"/>
              <a:buAutoNum type="arabicPeriod" startAt="2"/>
            </a:pPr>
            <a:endParaRPr lang="en-US" sz="1350" dirty="0">
              <a:solidFill>
                <a:schemeClr val="tx1">
                  <a:lumMod val="85000"/>
                </a:schemeClr>
              </a:solidFill>
              <a:latin typeface="Helvetica" charset="0"/>
              <a:ea typeface="Helvetica" charset="0"/>
              <a:cs typeface="Helvetica" charset="0"/>
            </a:endParaRPr>
          </a:p>
          <a:p>
            <a:endParaRPr lang="en-US" sz="1350" dirty="0">
              <a:solidFill>
                <a:schemeClr val="tx1">
                  <a:lumMod val="85000"/>
                </a:schemeClr>
              </a:solidFill>
              <a:latin typeface="Helvetica" charset="0"/>
              <a:ea typeface="Helvetica" charset="0"/>
              <a:cs typeface="Helvetica" charset="0"/>
            </a:endParaRPr>
          </a:p>
          <a:p>
            <a:pPr marL="214313" indent="-214313">
              <a:buFont typeface="Arial" charset="0"/>
              <a:buChar char="•"/>
            </a:pPr>
            <a:endParaRPr lang="en-US" sz="1350" dirty="0">
              <a:solidFill>
                <a:schemeClr val="tx1">
                  <a:lumMod val="85000"/>
                </a:schemeClr>
              </a:solidFill>
              <a:latin typeface="Helvetica" charset="0"/>
              <a:ea typeface="Helvetica" charset="0"/>
              <a:cs typeface="Helvetica" charset="0"/>
            </a:endParaRPr>
          </a:p>
        </p:txBody>
      </p:sp>
    </p:spTree>
    <p:extLst>
      <p:ext uri="{BB962C8B-B14F-4D97-AF65-F5344CB8AC3E}">
        <p14:creationId xmlns:p14="http://schemas.microsoft.com/office/powerpoint/2010/main" val="30270593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5162" y="2576255"/>
            <a:ext cx="3810000" cy="3171825"/>
          </a:xfrm>
          <a:prstGeom prst="rect">
            <a:avLst/>
          </a:prstGeom>
        </p:spPr>
      </p:pic>
      <p:sp>
        <p:nvSpPr>
          <p:cNvPr id="3" name="TextBox 2"/>
          <p:cNvSpPr txBox="1"/>
          <p:nvPr/>
        </p:nvSpPr>
        <p:spPr>
          <a:xfrm>
            <a:off x="196259" y="1754660"/>
            <a:ext cx="4003590" cy="646331"/>
          </a:xfrm>
          <a:prstGeom prst="rect">
            <a:avLst/>
          </a:prstGeom>
          <a:noFill/>
        </p:spPr>
        <p:txBody>
          <a:bodyPr wrap="square" rtlCol="0">
            <a:spAutoFit/>
          </a:bodyPr>
          <a:lstStyle/>
          <a:p>
            <a:r>
              <a:rPr lang="en-GB" b="1" dirty="0" smtClean="0">
                <a:latin typeface="Aharoni" panose="02010803020104030203" pitchFamily="2" charset="-79"/>
                <a:cs typeface="Aharoni" panose="02010803020104030203" pitchFamily="2" charset="-79"/>
              </a:rPr>
              <a:t>User Centred Design</a:t>
            </a:r>
          </a:p>
          <a:p>
            <a:r>
              <a:rPr lang="en-GB" b="1" dirty="0" smtClean="0">
                <a:latin typeface="Aharoni" panose="02010803020104030203" pitchFamily="2" charset="-79"/>
                <a:cs typeface="Aharoni" panose="02010803020104030203" pitchFamily="2" charset="-79"/>
              </a:rPr>
              <a:t> </a:t>
            </a:r>
          </a:p>
        </p:txBody>
      </p:sp>
      <p:sp>
        <p:nvSpPr>
          <p:cNvPr id="7" name="Rectangle 6"/>
          <p:cNvSpPr/>
          <p:nvPr/>
        </p:nvSpPr>
        <p:spPr>
          <a:xfrm>
            <a:off x="4963298" y="2897530"/>
            <a:ext cx="4572000" cy="2062103"/>
          </a:xfrm>
          <a:prstGeom prst="rect">
            <a:avLst/>
          </a:prstGeom>
        </p:spPr>
        <p:txBody>
          <a:bodyPr>
            <a:spAutoFit/>
          </a:bodyPr>
          <a:lstStyle/>
          <a:p>
            <a:r>
              <a:rPr lang="en-GB" sz="1600" dirty="0">
                <a:latin typeface="Aharoni" panose="02010803020104030203" pitchFamily="2" charset="-79"/>
                <a:cs typeface="Aharoni" panose="02010803020104030203" pitchFamily="2" charset="-79"/>
              </a:rPr>
              <a:t>Focus on the people who will use the</a:t>
            </a:r>
          </a:p>
          <a:p>
            <a:r>
              <a:rPr lang="en-GB" sz="1600" dirty="0">
                <a:latin typeface="Aharoni" panose="02010803020104030203" pitchFamily="2" charset="-79"/>
                <a:cs typeface="Aharoni" panose="02010803020104030203" pitchFamily="2" charset="-79"/>
              </a:rPr>
              <a:t>system, on their preferences and their</a:t>
            </a:r>
          </a:p>
          <a:p>
            <a:r>
              <a:rPr lang="en-GB" sz="1600" dirty="0">
                <a:latin typeface="Aharoni" panose="02010803020104030203" pitchFamily="2" charset="-79"/>
                <a:cs typeface="Aharoni" panose="02010803020104030203" pitchFamily="2" charset="-79"/>
              </a:rPr>
              <a:t>r</a:t>
            </a:r>
            <a:r>
              <a:rPr lang="en-GB" sz="1600" dirty="0" smtClean="0">
                <a:latin typeface="Aharoni" panose="02010803020104030203" pitchFamily="2" charset="-79"/>
                <a:cs typeface="Aharoni" panose="02010803020104030203" pitchFamily="2" charset="-79"/>
              </a:rPr>
              <a:t>equirements: </a:t>
            </a:r>
          </a:p>
          <a:p>
            <a:endParaRPr lang="en-GB" sz="1600" dirty="0">
              <a:latin typeface="Aharoni" panose="02010803020104030203" pitchFamily="2" charset="-79"/>
              <a:cs typeface="Aharoni" panose="02010803020104030203" pitchFamily="2" charset="-79"/>
            </a:endParaRPr>
          </a:p>
          <a:p>
            <a:r>
              <a:rPr lang="en-GB" sz="1600" dirty="0" smtClean="0">
                <a:latin typeface="Aharoni" panose="02010803020104030203" pitchFamily="2" charset="-79"/>
                <a:cs typeface="Aharoni" panose="02010803020104030203" pitchFamily="2" charset="-79"/>
              </a:rPr>
              <a:t>1- Building </a:t>
            </a:r>
            <a:r>
              <a:rPr lang="en-GB" sz="1600" dirty="0">
                <a:latin typeface="Aharoni" panose="02010803020104030203" pitchFamily="2" charset="-79"/>
                <a:cs typeface="Aharoni" panose="02010803020104030203" pitchFamily="2" charset="-79"/>
              </a:rPr>
              <a:t>models of the users, tasks</a:t>
            </a:r>
          </a:p>
          <a:p>
            <a:r>
              <a:rPr lang="en-GB" sz="1600" dirty="0">
                <a:latin typeface="Aharoni" panose="02010803020104030203" pitchFamily="2" charset="-79"/>
                <a:cs typeface="Aharoni" panose="02010803020104030203" pitchFamily="2" charset="-79"/>
              </a:rPr>
              <a:t>and systems</a:t>
            </a:r>
          </a:p>
          <a:p>
            <a:r>
              <a:rPr lang="en-GB" sz="1600" dirty="0" smtClean="0">
                <a:latin typeface="Aharoni" panose="02010803020104030203" pitchFamily="2" charset="-79"/>
                <a:cs typeface="Aharoni" panose="02010803020104030203" pitchFamily="2" charset="-79"/>
              </a:rPr>
              <a:t>2- Iterative </a:t>
            </a:r>
            <a:r>
              <a:rPr lang="en-GB" sz="1600" dirty="0">
                <a:latin typeface="Aharoni" panose="02010803020104030203" pitchFamily="2" charset="-79"/>
                <a:cs typeface="Aharoni" panose="02010803020104030203" pitchFamily="2" charset="-79"/>
              </a:rPr>
              <a:t>process</a:t>
            </a:r>
          </a:p>
          <a:p>
            <a:r>
              <a:rPr lang="en-GB" sz="1600" dirty="0" smtClean="0">
                <a:latin typeface="Aharoni" panose="02010803020104030203" pitchFamily="2" charset="-79"/>
                <a:cs typeface="Aharoni" panose="02010803020104030203" pitchFamily="2" charset="-79"/>
              </a:rPr>
              <a:t>3- Prototyping </a:t>
            </a:r>
            <a:r>
              <a:rPr lang="en-GB" sz="1600" dirty="0">
                <a:latin typeface="Aharoni" panose="02010803020104030203" pitchFamily="2" charset="-79"/>
                <a:cs typeface="Aharoni" panose="02010803020104030203" pitchFamily="2" charset="-79"/>
              </a:rPr>
              <a:t>and Evaluation by users</a:t>
            </a:r>
          </a:p>
        </p:txBody>
      </p:sp>
    </p:spTree>
    <p:extLst>
      <p:ext uri="{BB962C8B-B14F-4D97-AF65-F5344CB8AC3E}">
        <p14:creationId xmlns:p14="http://schemas.microsoft.com/office/powerpoint/2010/main" val="293390454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3639" y="1555356"/>
            <a:ext cx="4054191" cy="682811"/>
          </a:xfrm>
          <a:prstGeom prst="rect">
            <a:avLst/>
          </a:prstGeom>
        </p:spPr>
      </p:pic>
      <p:pic>
        <p:nvPicPr>
          <p:cNvPr id="4" name="Picture 3"/>
          <p:cNvPicPr>
            <a:picLocks noChangeAspect="1"/>
          </p:cNvPicPr>
          <p:nvPr/>
        </p:nvPicPr>
        <p:blipFill>
          <a:blip r:embed="rId3"/>
          <a:stretch>
            <a:fillRect/>
          </a:stretch>
        </p:blipFill>
        <p:spPr>
          <a:xfrm>
            <a:off x="2651404" y="1828799"/>
            <a:ext cx="3280225" cy="4790303"/>
          </a:xfrm>
          <a:prstGeom prst="rect">
            <a:avLst/>
          </a:prstGeom>
        </p:spPr>
      </p:pic>
    </p:spTree>
    <p:extLst>
      <p:ext uri="{BB962C8B-B14F-4D97-AF65-F5344CB8AC3E}">
        <p14:creationId xmlns:p14="http://schemas.microsoft.com/office/powerpoint/2010/main" val="31140339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6119" y="2551837"/>
            <a:ext cx="6091881" cy="923330"/>
          </a:xfrm>
          <a:prstGeom prst="rect">
            <a:avLst/>
          </a:prstGeom>
        </p:spPr>
        <p:txBody>
          <a:bodyPr wrap="square">
            <a:spAutoFit/>
          </a:bodyPr>
          <a:lstStyle/>
          <a:p>
            <a:pPr marL="342900" indent="-342900">
              <a:buFont typeface="+mj-lt"/>
              <a:buAutoNum type="arabicPeriod"/>
            </a:pPr>
            <a:r>
              <a:rPr lang="en-GB" dirty="0">
                <a:latin typeface="Aharoni" panose="02010803020104030203" pitchFamily="2" charset="-79"/>
                <a:cs typeface="Aharoni" panose="02010803020104030203" pitchFamily="2" charset="-79"/>
              </a:rPr>
              <a:t>What can I easily build on </a:t>
            </a:r>
            <a:r>
              <a:rPr lang="en-GB" dirty="0" smtClean="0">
                <a:latin typeface="Aharoni" panose="02010803020104030203" pitchFamily="2" charset="-79"/>
                <a:cs typeface="Aharoni" panose="02010803020104030203" pitchFamily="2" charset="-79"/>
              </a:rPr>
              <a:t>this platform</a:t>
            </a:r>
            <a:r>
              <a:rPr lang="en-GB" dirty="0">
                <a:latin typeface="Aharoni" panose="02010803020104030203" pitchFamily="2" charset="-79"/>
                <a:cs typeface="Aharoni" panose="02010803020104030203" pitchFamily="2" charset="-79"/>
              </a:rPr>
              <a:t>?</a:t>
            </a:r>
          </a:p>
          <a:p>
            <a:pPr marL="342900" indent="-342900">
              <a:buFont typeface="+mj-lt"/>
              <a:buAutoNum type="arabicPeriod"/>
            </a:pPr>
            <a:r>
              <a:rPr lang="en-GB" dirty="0" smtClean="0">
                <a:latin typeface="Aharoni" panose="02010803020104030203" pitchFamily="2" charset="-79"/>
                <a:cs typeface="Aharoni" panose="02010803020104030203" pitchFamily="2" charset="-79"/>
              </a:rPr>
              <a:t>What </a:t>
            </a:r>
            <a:r>
              <a:rPr lang="en-GB" dirty="0">
                <a:latin typeface="Aharoni" panose="02010803020104030203" pitchFamily="2" charset="-79"/>
                <a:cs typeface="Aharoni" panose="02010803020104030203" pitchFamily="2" charset="-79"/>
              </a:rPr>
              <a:t>can I create from the </a:t>
            </a:r>
            <a:r>
              <a:rPr lang="en-GB" dirty="0" smtClean="0">
                <a:latin typeface="Aharoni" panose="02010803020104030203" pitchFamily="2" charset="-79"/>
                <a:cs typeface="Aharoni" panose="02010803020104030203" pitchFamily="2" charset="-79"/>
              </a:rPr>
              <a:t>available tools</a:t>
            </a:r>
            <a:r>
              <a:rPr lang="en-GB" dirty="0">
                <a:latin typeface="Aharoni" panose="02010803020104030203" pitchFamily="2" charset="-79"/>
                <a:cs typeface="Aharoni" panose="02010803020104030203" pitchFamily="2" charset="-79"/>
              </a:rPr>
              <a:t>?</a:t>
            </a:r>
          </a:p>
          <a:p>
            <a:pPr marL="342900" indent="-342900">
              <a:buFont typeface="+mj-lt"/>
              <a:buAutoNum type="arabicPeriod"/>
            </a:pPr>
            <a:r>
              <a:rPr lang="en-GB" dirty="0" smtClean="0">
                <a:latin typeface="Aharoni" panose="02010803020104030203" pitchFamily="2" charset="-79"/>
                <a:cs typeface="Aharoni" panose="02010803020104030203" pitchFamily="2" charset="-79"/>
              </a:rPr>
              <a:t>What </a:t>
            </a:r>
            <a:r>
              <a:rPr lang="en-GB" dirty="0">
                <a:latin typeface="Aharoni" panose="02010803020104030203" pitchFamily="2" charset="-79"/>
                <a:cs typeface="Aharoni" panose="02010803020104030203" pitchFamily="2" charset="-79"/>
              </a:rPr>
              <a:t>do I as a programmer </a:t>
            </a:r>
            <a:r>
              <a:rPr lang="en-GB" dirty="0" smtClean="0">
                <a:latin typeface="Aharoni" panose="02010803020104030203" pitchFamily="2" charset="-79"/>
                <a:cs typeface="Aharoni" panose="02010803020104030203" pitchFamily="2" charset="-79"/>
              </a:rPr>
              <a:t>find interesting</a:t>
            </a:r>
            <a:r>
              <a:rPr lang="en-GB" dirty="0">
                <a:latin typeface="Aharoni" panose="02010803020104030203" pitchFamily="2" charset="-79"/>
                <a:cs typeface="Aharoni" panose="02010803020104030203" pitchFamily="2" charset="-79"/>
              </a:rPr>
              <a:t>?</a:t>
            </a:r>
          </a:p>
        </p:txBody>
      </p:sp>
      <p:pic>
        <p:nvPicPr>
          <p:cNvPr id="5" name="Picture 4"/>
          <p:cNvPicPr>
            <a:picLocks noChangeAspect="1"/>
          </p:cNvPicPr>
          <p:nvPr/>
        </p:nvPicPr>
        <p:blipFill>
          <a:blip r:embed="rId2"/>
          <a:stretch>
            <a:fillRect/>
          </a:stretch>
        </p:blipFill>
        <p:spPr>
          <a:xfrm>
            <a:off x="312450" y="1695399"/>
            <a:ext cx="4054191" cy="682811"/>
          </a:xfrm>
          <a:prstGeom prst="rect">
            <a:avLst/>
          </a:prstGeom>
        </p:spPr>
      </p:pic>
      <p:sp>
        <p:nvSpPr>
          <p:cNvPr id="6" name="Rectangle 5"/>
          <p:cNvSpPr/>
          <p:nvPr/>
        </p:nvSpPr>
        <p:spPr>
          <a:xfrm>
            <a:off x="766119" y="4001696"/>
            <a:ext cx="4572000" cy="1754326"/>
          </a:xfrm>
          <a:prstGeom prst="rect">
            <a:avLst/>
          </a:prstGeom>
        </p:spPr>
        <p:txBody>
          <a:bodyPr>
            <a:spAutoFit/>
          </a:bodyPr>
          <a:lstStyle/>
          <a:p>
            <a:r>
              <a:rPr lang="en-GB" dirty="0">
                <a:latin typeface="Aharoni" panose="02010803020104030203" pitchFamily="2" charset="-79"/>
                <a:cs typeface="Aharoni" panose="02010803020104030203" pitchFamily="2" charset="-79"/>
              </a:rPr>
              <a:t>Design is based upon a </a:t>
            </a:r>
            <a:r>
              <a:rPr lang="en-GB" dirty="0" smtClean="0">
                <a:latin typeface="Aharoni" panose="02010803020104030203" pitchFamily="2" charset="-79"/>
                <a:cs typeface="Aharoni" panose="02010803020104030203" pitchFamily="2" charset="-79"/>
              </a:rPr>
              <a:t>user’s : </a:t>
            </a:r>
            <a:endParaRPr lang="en-GB" dirty="0">
              <a:latin typeface="Aharoni" panose="02010803020104030203" pitchFamily="2" charset="-79"/>
              <a:cs typeface="Aharoni" panose="02010803020104030203" pitchFamily="2" charset="-79"/>
            </a:endParaRPr>
          </a:p>
          <a:p>
            <a:pPr marL="342900" indent="-342900">
              <a:buFont typeface="+mj-lt"/>
              <a:buAutoNum type="arabicPeriod"/>
            </a:pPr>
            <a:r>
              <a:rPr lang="en-GB" dirty="0" smtClean="0">
                <a:latin typeface="Aharoni" panose="02010803020104030203" pitchFamily="2" charset="-79"/>
                <a:cs typeface="Aharoni" panose="02010803020104030203" pitchFamily="2" charset="-79"/>
              </a:rPr>
              <a:t>abilities </a:t>
            </a:r>
            <a:r>
              <a:rPr lang="en-GB" dirty="0">
                <a:latin typeface="Aharoni" panose="02010803020104030203" pitchFamily="2" charset="-79"/>
                <a:cs typeface="Aharoni" panose="02010803020104030203" pitchFamily="2" charset="-79"/>
              </a:rPr>
              <a:t>and real needs</a:t>
            </a:r>
          </a:p>
          <a:p>
            <a:pPr marL="342900" indent="-342900">
              <a:buFont typeface="+mj-lt"/>
              <a:buAutoNum type="arabicPeriod"/>
            </a:pPr>
            <a:r>
              <a:rPr lang="en-GB" dirty="0" smtClean="0">
                <a:latin typeface="Aharoni" panose="02010803020104030203" pitchFamily="2" charset="-79"/>
                <a:cs typeface="Aharoni" panose="02010803020104030203" pitchFamily="2" charset="-79"/>
              </a:rPr>
              <a:t>context</a:t>
            </a:r>
            <a:endParaRPr lang="en-GB" dirty="0">
              <a:latin typeface="Aharoni" panose="02010803020104030203" pitchFamily="2" charset="-79"/>
              <a:cs typeface="Aharoni" panose="02010803020104030203" pitchFamily="2" charset="-79"/>
            </a:endParaRPr>
          </a:p>
          <a:p>
            <a:pPr marL="342900" indent="-342900">
              <a:buFont typeface="+mj-lt"/>
              <a:buAutoNum type="arabicPeriod"/>
            </a:pPr>
            <a:r>
              <a:rPr lang="en-GB" dirty="0" smtClean="0">
                <a:latin typeface="Aharoni" panose="02010803020104030203" pitchFamily="2" charset="-79"/>
                <a:cs typeface="Aharoni" panose="02010803020104030203" pitchFamily="2" charset="-79"/>
              </a:rPr>
              <a:t>work</a:t>
            </a:r>
            <a:endParaRPr lang="en-GB" dirty="0">
              <a:latin typeface="Aharoni" panose="02010803020104030203" pitchFamily="2" charset="-79"/>
              <a:cs typeface="Aharoni" panose="02010803020104030203" pitchFamily="2" charset="-79"/>
            </a:endParaRPr>
          </a:p>
          <a:p>
            <a:pPr marL="342900" indent="-342900">
              <a:buFont typeface="+mj-lt"/>
              <a:buAutoNum type="arabicPeriod"/>
            </a:pPr>
            <a:r>
              <a:rPr lang="en-GB" dirty="0" smtClean="0">
                <a:latin typeface="Aharoni" panose="02010803020104030203" pitchFamily="2" charset="-79"/>
                <a:cs typeface="Aharoni" panose="02010803020104030203" pitchFamily="2" charset="-79"/>
              </a:rPr>
              <a:t>tasks</a:t>
            </a:r>
            <a:endParaRPr lang="en-GB" dirty="0">
              <a:latin typeface="Aharoni" panose="02010803020104030203" pitchFamily="2" charset="-79"/>
              <a:cs typeface="Aharoni" panose="02010803020104030203" pitchFamily="2" charset="-79"/>
            </a:endParaRPr>
          </a:p>
          <a:p>
            <a:pPr marL="342900" indent="-342900">
              <a:buFont typeface="+mj-lt"/>
              <a:buAutoNum type="arabicPeriod"/>
            </a:pPr>
            <a:r>
              <a:rPr lang="en-GB" dirty="0" smtClean="0">
                <a:latin typeface="Aharoni" panose="02010803020104030203" pitchFamily="2" charset="-79"/>
                <a:cs typeface="Aharoni" panose="02010803020104030203" pitchFamily="2" charset="-79"/>
              </a:rPr>
              <a:t>values</a:t>
            </a:r>
            <a:endParaRPr lang="en-GB"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009028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551520" y="1942971"/>
            <a:ext cx="1926657" cy="2543175"/>
            <a:chOff x="2530947" y="3158309"/>
            <a:chExt cx="1926657" cy="2543175"/>
          </a:xfrm>
        </p:grpSpPr>
        <p:grpSp>
          <p:nvGrpSpPr>
            <p:cNvPr id="13" name="Group 12"/>
            <p:cNvGrpSpPr/>
            <p:nvPr/>
          </p:nvGrpSpPr>
          <p:grpSpPr>
            <a:xfrm>
              <a:off x="2530947" y="3158309"/>
              <a:ext cx="1800225" cy="2543175"/>
              <a:chOff x="2530947" y="3158309"/>
              <a:chExt cx="1800225" cy="2543175"/>
            </a:xfrm>
          </p:grpSpPr>
          <p:pic>
            <p:nvPicPr>
              <p:cNvPr id="6" name="Picture 5"/>
              <p:cNvPicPr>
                <a:picLocks noChangeAspect="1"/>
              </p:cNvPicPr>
              <p:nvPr/>
            </p:nvPicPr>
            <p:blipFill>
              <a:blip r:embed="rId2"/>
              <a:stretch>
                <a:fillRect/>
              </a:stretch>
            </p:blipFill>
            <p:spPr>
              <a:xfrm>
                <a:off x="2530947" y="3158309"/>
                <a:ext cx="1800225" cy="2543175"/>
              </a:xfrm>
              <a:prstGeom prst="rect">
                <a:avLst/>
              </a:prstGeom>
            </p:spPr>
          </p:pic>
          <p:sp>
            <p:nvSpPr>
              <p:cNvPr id="7" name="Rectangle 6"/>
              <p:cNvSpPr/>
              <p:nvPr/>
            </p:nvSpPr>
            <p:spPr>
              <a:xfrm>
                <a:off x="2690602" y="4871405"/>
                <a:ext cx="902262" cy="238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Rectangle 9"/>
              <p:cNvSpPr/>
              <p:nvPr/>
            </p:nvSpPr>
            <p:spPr>
              <a:xfrm>
                <a:off x="2850257" y="5245661"/>
                <a:ext cx="902262" cy="238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0"/>
              <p:cNvSpPr/>
              <p:nvPr/>
            </p:nvSpPr>
            <p:spPr>
              <a:xfrm>
                <a:off x="2850257" y="5070500"/>
                <a:ext cx="1030674" cy="238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2" name="TextBox 11"/>
            <p:cNvSpPr txBox="1"/>
            <p:nvPr/>
          </p:nvSpPr>
          <p:spPr>
            <a:xfrm>
              <a:off x="2728124" y="4767812"/>
              <a:ext cx="1729480" cy="923330"/>
            </a:xfrm>
            <a:prstGeom prst="rect">
              <a:avLst/>
            </a:prstGeom>
            <a:noFill/>
          </p:spPr>
          <p:txBody>
            <a:bodyPr wrap="square" rtlCol="0">
              <a:spAutoFit/>
            </a:bodyPr>
            <a:lstStyle/>
            <a:p>
              <a:r>
                <a:rPr lang="en-GB" b="1" dirty="0" smtClean="0">
                  <a:solidFill>
                    <a:schemeClr val="bg1"/>
                  </a:solidFill>
                  <a:latin typeface="Adobe Fan Heiti Std B" panose="020B0700000000000000" pitchFamily="34" charset="-128"/>
                  <a:ea typeface="Adobe Fan Heiti Std B" panose="020B0700000000000000" pitchFamily="34" charset="-128"/>
                </a:rPr>
                <a:t>What </a:t>
              </a:r>
            </a:p>
            <a:p>
              <a:r>
                <a:rPr lang="en-GB" b="1" dirty="0" smtClean="0">
                  <a:solidFill>
                    <a:schemeClr val="bg1"/>
                  </a:solidFill>
                  <a:latin typeface="Adobe Fan Heiti Std B" panose="020B0700000000000000" pitchFamily="34" charset="-128"/>
                  <a:ea typeface="Adobe Fan Heiti Std B" panose="020B0700000000000000" pitchFamily="34" charset="-128"/>
                </a:rPr>
                <a:t>    Users </a:t>
              </a:r>
            </a:p>
            <a:p>
              <a:r>
                <a:rPr lang="en-GB" b="1" dirty="0" smtClean="0">
                  <a:solidFill>
                    <a:schemeClr val="bg1"/>
                  </a:solidFill>
                  <a:latin typeface="Adobe Fan Heiti Std B" panose="020B0700000000000000" pitchFamily="34" charset="-128"/>
                  <a:ea typeface="Adobe Fan Heiti Std B" panose="020B0700000000000000" pitchFamily="34" charset="-128"/>
                </a:rPr>
                <a:t>        Want</a:t>
              </a:r>
              <a:endParaRPr lang="en-GB" b="1" dirty="0">
                <a:solidFill>
                  <a:schemeClr val="bg1"/>
                </a:solidFill>
                <a:latin typeface="Adobe Fan Heiti Std B" panose="020B0700000000000000" pitchFamily="34" charset="-128"/>
                <a:ea typeface="Adobe Fan Heiti Std B" panose="020B0700000000000000" pitchFamily="34" charset="-128"/>
              </a:endParaRPr>
            </a:p>
          </p:txBody>
        </p:sp>
      </p:grpSp>
      <p:sp>
        <p:nvSpPr>
          <p:cNvPr id="15" name="TextBox 14"/>
          <p:cNvSpPr txBox="1"/>
          <p:nvPr/>
        </p:nvSpPr>
        <p:spPr>
          <a:xfrm>
            <a:off x="2440057" y="4694828"/>
            <a:ext cx="4930776" cy="1323439"/>
          </a:xfrm>
          <a:prstGeom prst="rect">
            <a:avLst/>
          </a:prstGeom>
          <a:noFill/>
        </p:spPr>
        <p:txBody>
          <a:bodyPr wrap="square" rtlCol="0">
            <a:spAutoFit/>
          </a:bodyPr>
          <a:lstStyle/>
          <a:p>
            <a:r>
              <a:rPr lang="en-GB" sz="8000" b="1" dirty="0" smtClean="0">
                <a:latin typeface="Arial Black" panose="020B0A04020102020204" pitchFamily="34" charset="0"/>
              </a:rPr>
              <a:t>USERS </a:t>
            </a:r>
            <a:endParaRPr lang="en-GB" sz="8000" b="1" dirty="0">
              <a:latin typeface="Arial Black" panose="020B0A04020102020204" pitchFamily="34" charset="0"/>
            </a:endParaRPr>
          </a:p>
        </p:txBody>
      </p:sp>
      <p:sp>
        <p:nvSpPr>
          <p:cNvPr id="16" name="Rectangle 15"/>
          <p:cNvSpPr/>
          <p:nvPr/>
        </p:nvSpPr>
        <p:spPr>
          <a:xfrm>
            <a:off x="2888218" y="5739884"/>
            <a:ext cx="3253263" cy="369332"/>
          </a:xfrm>
          <a:prstGeom prst="rect">
            <a:avLst/>
          </a:prstGeom>
        </p:spPr>
        <p:txBody>
          <a:bodyPr wrap="none">
            <a:spAutoFit/>
          </a:bodyPr>
          <a:lstStyle/>
          <a:p>
            <a:r>
              <a:rPr lang="en-GB" dirty="0"/>
              <a:t>Do anything to keep them happy</a:t>
            </a:r>
          </a:p>
        </p:txBody>
      </p:sp>
    </p:spTree>
    <p:extLst>
      <p:ext uri="{BB962C8B-B14F-4D97-AF65-F5344CB8AC3E}">
        <p14:creationId xmlns:p14="http://schemas.microsoft.com/office/powerpoint/2010/main" val="36935000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362075" y="2328862"/>
            <a:ext cx="2343150" cy="3157538"/>
            <a:chOff x="1685925" y="2252662"/>
            <a:chExt cx="1847850" cy="2466975"/>
          </a:xfrm>
        </p:grpSpPr>
        <p:pic>
          <p:nvPicPr>
            <p:cNvPr id="4" name="Picture 3"/>
            <p:cNvPicPr>
              <a:picLocks noChangeAspect="1"/>
            </p:cNvPicPr>
            <p:nvPr/>
          </p:nvPicPr>
          <p:blipFill>
            <a:blip r:embed="rId2"/>
            <a:stretch>
              <a:fillRect/>
            </a:stretch>
          </p:blipFill>
          <p:spPr>
            <a:xfrm>
              <a:off x="1685925" y="2252662"/>
              <a:ext cx="1847850" cy="2466975"/>
            </a:xfrm>
            <a:prstGeom prst="rect">
              <a:avLst/>
            </a:prstGeom>
          </p:spPr>
        </p:pic>
        <p:sp>
          <p:nvSpPr>
            <p:cNvPr id="5" name="Rectangle 4"/>
            <p:cNvSpPr/>
            <p:nvPr/>
          </p:nvSpPr>
          <p:spPr>
            <a:xfrm>
              <a:off x="1781175" y="3171825"/>
              <a:ext cx="1657350" cy="505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What Losers Want</a:t>
              </a:r>
              <a:endParaRPr lang="en-GB" b="1" dirty="0">
                <a:solidFill>
                  <a:schemeClr val="tx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endParaRPr>
            </a:p>
          </p:txBody>
        </p:sp>
      </p:grpSp>
      <p:pic>
        <p:nvPicPr>
          <p:cNvPr id="8" name="Picture 7"/>
          <p:cNvPicPr>
            <a:picLocks noChangeAspect="1"/>
          </p:cNvPicPr>
          <p:nvPr/>
        </p:nvPicPr>
        <p:blipFill>
          <a:blip r:embed="rId3"/>
          <a:stretch>
            <a:fillRect/>
          </a:stretch>
        </p:blipFill>
        <p:spPr>
          <a:xfrm>
            <a:off x="5600699" y="2228849"/>
            <a:ext cx="2505075" cy="3507105"/>
          </a:xfrm>
          <a:prstGeom prst="rect">
            <a:avLst/>
          </a:prstGeom>
        </p:spPr>
      </p:pic>
    </p:spTree>
    <p:extLst>
      <p:ext uri="{BB962C8B-B14F-4D97-AF65-F5344CB8AC3E}">
        <p14:creationId xmlns:p14="http://schemas.microsoft.com/office/powerpoint/2010/main" val="962067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uthampton Solent – PowerPoint template 1.potx" id="{213C79B2-2006-4FE7-9F59-392B19E7E8F7}" vid="{E8B6D961-7964-4D6D-8C7A-BC75CF08EA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Southampton Solent ­ PowerPoint template 1</Template>
  <TotalTime>15833</TotalTime>
  <Words>1432</Words>
  <Application>Microsoft Office PowerPoint</Application>
  <PresentationFormat>On-screen Show (4:3)</PresentationFormat>
  <Paragraphs>294</Paragraphs>
  <Slides>44</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Adobe Fan Heiti Std B</vt:lpstr>
      <vt:lpstr>Adobe Garamond Pro</vt:lpstr>
      <vt:lpstr>Adobe Gothic Std B</vt:lpstr>
      <vt:lpstr>Aharoni</vt:lpstr>
      <vt:lpstr>Arial</vt:lpstr>
      <vt:lpstr>Arial</vt:lpstr>
      <vt:lpstr>Arial Black</vt:lpstr>
      <vt:lpstr>Berlin Sans FB</vt:lpstr>
      <vt:lpstr>Calibri</vt:lpstr>
      <vt:lpstr>Century Gothic</vt:lpstr>
      <vt:lpstr>Gill Sans Light</vt:lpstr>
      <vt:lpstr>Helvetica</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most of times in UX projects, it is user researcher fault not being able to gather and understand user requirements. </vt:lpstr>
      <vt:lpstr>PowerPoint Presentation</vt:lpstr>
      <vt:lpstr>What is the ultimate goal of User Researchers? </vt:lpstr>
      <vt:lpstr>PowerPoint Presentation</vt:lpstr>
      <vt:lpstr>PowerPoint Presentation</vt:lpstr>
      <vt:lpstr>PowerPoint Presentation</vt:lpstr>
      <vt:lpstr>PowerPoint Presentation</vt:lpstr>
      <vt:lpstr>PowerPoint Presentation</vt:lpstr>
      <vt:lpstr>PowerPoint Presentation</vt:lpstr>
      <vt:lpstr>User Researcher:  £32K annual or (£300 – £400) AVG per day </vt:lpstr>
      <vt:lpstr>WHAT IS USER RESEARCH?</vt:lpstr>
      <vt:lpstr>PowerPoint Presentation</vt:lpstr>
      <vt:lpstr>Remember…. User Research</vt:lpstr>
      <vt:lpstr>PowerPoint Presentation</vt:lpstr>
      <vt:lpstr>PowerPoint Presentation</vt:lpstr>
      <vt:lpstr>PowerPoint Presentation</vt:lpstr>
      <vt:lpstr>METHODS</vt:lpstr>
      <vt:lpstr>CONTEXTUAL INTERVIEWS</vt:lpstr>
      <vt:lpstr>FOCUS GROUPS</vt:lpstr>
      <vt:lpstr>INDIVIDUAL INTERVIEWS</vt:lpstr>
      <vt:lpstr>PERSONAS</vt:lpstr>
      <vt:lpstr>ONLINE SURVEYS</vt:lpstr>
      <vt:lpstr>CARD SORTING</vt:lpstr>
      <vt:lpstr>PROTOTYPING</vt:lpstr>
      <vt:lpstr>PARALLEL DESIGN</vt:lpstr>
      <vt:lpstr>FIRST CLICK TESTING</vt:lpstr>
      <vt:lpstr>PROCESS</vt:lpstr>
      <vt:lpstr>OBJECTIVES</vt:lpstr>
      <vt:lpstr>HYPOTHESES</vt:lpstr>
      <vt:lpstr>METHODS</vt:lpstr>
    </vt:vector>
  </TitlesOfParts>
  <Company>Southampton Solent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SOLENT: QUALITY ASSURED</dc:title>
  <dc:creator>Hilde Gronsberg</dc:creator>
  <cp:lastModifiedBy>Mohammed Al-Husban</cp:lastModifiedBy>
  <cp:revision>120</cp:revision>
  <cp:lastPrinted>2015-09-18T15:38:12Z</cp:lastPrinted>
  <dcterms:created xsi:type="dcterms:W3CDTF">2015-06-04T07:58:57Z</dcterms:created>
  <dcterms:modified xsi:type="dcterms:W3CDTF">2016-09-13T11:52:50Z</dcterms:modified>
</cp:coreProperties>
</file>